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95" r:id="rId34"/>
    <p:sldId id="288" r:id="rId35"/>
    <p:sldId id="296" r:id="rId36"/>
    <p:sldId id="289" r:id="rId37"/>
    <p:sldId id="291" r:id="rId38"/>
    <p:sldId id="292" r:id="rId39"/>
    <p:sldId id="293" r:id="rId40"/>
    <p:sldId id="294" r:id="rId4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289032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27" autoAdjust="0"/>
  </p:normalViewPr>
  <p:slideViewPr>
    <p:cSldViewPr>
      <p:cViewPr varScale="1">
        <p:scale>
          <a:sx n="103" d="100"/>
          <a:sy n="103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CD7A6-273C-4ABC-A53A-363F70C8B7D9}" type="doc">
      <dgm:prSet loTypeId="urn:microsoft.com/office/officeart/2005/8/layout/rings+Icon" loCatId="relationship" qsTypeId="urn:microsoft.com/office/officeart/2005/8/quickstyle/3d7" qsCatId="3D" csTypeId="urn:microsoft.com/office/officeart/2005/8/colors/colorful5" csCatId="colorful" phldr="1"/>
      <dgm:spPr>
        <a:scene3d>
          <a:camera prst="perspectiveLeft" zoom="91000">
            <a:rot lat="0" lon="20999997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68C0EAE-40CD-4221-90FC-31321C557CE4}">
      <dgm:prSet phldrT="[Текст]" custT="1"/>
      <dgm:spPr>
        <a:sp3d extrusionH="50600" prstMaterial="clear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sz="2000" dirty="0" smtClean="0"/>
            <a:t>вид и тип клеток</a:t>
          </a:r>
          <a:endParaRPr lang="ru-RU" sz="2000" dirty="0"/>
        </a:p>
      </dgm:t>
    </dgm:pt>
    <dgm:pt modelId="{3F915403-48F4-4628-9CAB-1298E485D604}" type="parTrans" cxnId="{F99E7B57-D289-4F6C-A32A-C09D3799AB9E}">
      <dgm:prSet/>
      <dgm:spPr/>
      <dgm:t>
        <a:bodyPr/>
        <a:lstStyle/>
        <a:p>
          <a:endParaRPr lang="ru-RU"/>
        </a:p>
      </dgm:t>
    </dgm:pt>
    <dgm:pt modelId="{CC98D74F-F235-45CF-8205-23FC2787865D}" type="sibTrans" cxnId="{F99E7B57-D289-4F6C-A32A-C09D3799AB9E}">
      <dgm:prSet/>
      <dgm:spPr/>
      <dgm:t>
        <a:bodyPr/>
        <a:lstStyle/>
        <a:p>
          <a:endParaRPr lang="ru-RU"/>
        </a:p>
      </dgm:t>
    </dgm:pt>
    <dgm:pt modelId="{83F369B3-7E9F-4272-9058-A275623150F4}">
      <dgm:prSet phldrT="[Текст]" custT="1"/>
      <dgm:spPr>
        <a:sp3d extrusionH="50600" prstMaterial="clear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sz="1700" dirty="0" smtClean="0"/>
            <a:t>вид и концентрация </a:t>
          </a:r>
          <a:r>
            <a:rPr lang="ru-RU" sz="1700" dirty="0" err="1" smtClean="0"/>
            <a:t>криопротектора</a:t>
          </a:r>
          <a:endParaRPr lang="ru-RU" sz="1700" dirty="0"/>
        </a:p>
      </dgm:t>
    </dgm:pt>
    <dgm:pt modelId="{2DB0D512-A47A-4EDD-9F7E-934C2E0F15F6}" type="parTrans" cxnId="{BF6E8577-C9B8-4B19-85AB-B725BCE064D5}">
      <dgm:prSet/>
      <dgm:spPr/>
      <dgm:t>
        <a:bodyPr/>
        <a:lstStyle/>
        <a:p>
          <a:endParaRPr lang="ru-RU"/>
        </a:p>
      </dgm:t>
    </dgm:pt>
    <dgm:pt modelId="{DCE93C04-14D5-4A9C-BD67-FEAD0EE21CF1}" type="sibTrans" cxnId="{BF6E8577-C9B8-4B19-85AB-B725BCE064D5}">
      <dgm:prSet/>
      <dgm:spPr/>
      <dgm:t>
        <a:bodyPr/>
        <a:lstStyle/>
        <a:p>
          <a:endParaRPr lang="ru-RU"/>
        </a:p>
      </dgm:t>
    </dgm:pt>
    <dgm:pt modelId="{540126EB-02D0-42E1-845F-231E6C899F3B}">
      <dgm:prSet phldrT="[Текст]" custT="1"/>
      <dgm:spPr>
        <a:sp3d extrusionH="50600" prstMaterial="clear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sz="1700" smtClean="0"/>
            <a:t>режим охлаждения и отогрева</a:t>
          </a:r>
          <a:endParaRPr lang="ru-RU" sz="1700" dirty="0"/>
        </a:p>
      </dgm:t>
    </dgm:pt>
    <dgm:pt modelId="{ACFEB17D-CF82-477C-B760-778F196A6BCD}" type="parTrans" cxnId="{C517BD0A-924A-4751-A73B-99CCFD62819C}">
      <dgm:prSet/>
      <dgm:spPr/>
      <dgm:t>
        <a:bodyPr/>
        <a:lstStyle/>
        <a:p>
          <a:endParaRPr lang="ru-RU"/>
        </a:p>
      </dgm:t>
    </dgm:pt>
    <dgm:pt modelId="{D205B73E-E732-4AEE-BCC5-5256B7000421}" type="sibTrans" cxnId="{C517BD0A-924A-4751-A73B-99CCFD62819C}">
      <dgm:prSet/>
      <dgm:spPr/>
      <dgm:t>
        <a:bodyPr/>
        <a:lstStyle/>
        <a:p>
          <a:endParaRPr lang="ru-RU"/>
        </a:p>
      </dgm:t>
    </dgm:pt>
    <dgm:pt modelId="{9A8937B0-8DEE-4159-B96C-8CE0E8C9BF32}">
      <dgm:prSet phldrT="[Текст]" custT="1"/>
      <dgm:spPr>
        <a:sp3d extrusionH="50600" prstMaterial="clear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sz="1500" dirty="0" smtClean="0"/>
            <a:t>способ </a:t>
          </a:r>
          <a:r>
            <a:rPr lang="ru-RU" sz="1500" dirty="0" err="1" smtClean="0"/>
            <a:t>реабили-тации</a:t>
          </a:r>
          <a:r>
            <a:rPr lang="ru-RU" sz="1500" dirty="0" smtClean="0"/>
            <a:t> клеток после отогрева</a:t>
          </a:r>
          <a:endParaRPr lang="ru-RU" sz="1500" dirty="0"/>
        </a:p>
      </dgm:t>
    </dgm:pt>
    <dgm:pt modelId="{590385C5-4007-43E9-A344-5D92B23A1FBB}" type="parTrans" cxnId="{6FFB2830-5B66-4B3C-B55F-5C6182BEC7FB}">
      <dgm:prSet/>
      <dgm:spPr/>
      <dgm:t>
        <a:bodyPr/>
        <a:lstStyle/>
        <a:p>
          <a:endParaRPr lang="ru-RU"/>
        </a:p>
      </dgm:t>
    </dgm:pt>
    <dgm:pt modelId="{3D7AFEB0-8A72-4F96-8ACA-D190E58696C6}" type="sibTrans" cxnId="{6FFB2830-5B66-4B3C-B55F-5C6182BEC7FB}">
      <dgm:prSet/>
      <dgm:spPr/>
      <dgm:t>
        <a:bodyPr/>
        <a:lstStyle/>
        <a:p>
          <a:endParaRPr lang="ru-RU"/>
        </a:p>
      </dgm:t>
    </dgm:pt>
    <dgm:pt modelId="{51D6F1FD-A10A-4572-B1A8-0D2BC56371B6}">
      <dgm:prSet custT="1"/>
      <dgm:spPr>
        <a:sp3d extrusionH="50600" prstMaterial="clear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sz="1900" smtClean="0"/>
            <a:t>состав среды для консервирования</a:t>
          </a:r>
          <a:endParaRPr lang="ru-RU" sz="1900" dirty="0"/>
        </a:p>
      </dgm:t>
    </dgm:pt>
    <dgm:pt modelId="{D9316ECB-2AFF-487E-8923-F1A32F6C2E23}" type="parTrans" cxnId="{49627C9E-116B-4D30-B954-F83D27BA7FD8}">
      <dgm:prSet/>
      <dgm:spPr/>
      <dgm:t>
        <a:bodyPr/>
        <a:lstStyle/>
        <a:p>
          <a:endParaRPr lang="ru-RU"/>
        </a:p>
      </dgm:t>
    </dgm:pt>
    <dgm:pt modelId="{C3D2D217-1967-4E26-A8F2-546527BDA124}" type="sibTrans" cxnId="{49627C9E-116B-4D30-B954-F83D27BA7FD8}">
      <dgm:prSet/>
      <dgm:spPr/>
      <dgm:t>
        <a:bodyPr/>
        <a:lstStyle/>
        <a:p>
          <a:endParaRPr lang="ru-RU"/>
        </a:p>
      </dgm:t>
    </dgm:pt>
    <dgm:pt modelId="{1320A839-5779-4836-A9E5-10D7244BE0E6}">
      <dgm:prSet custT="1"/>
      <dgm:spPr>
        <a:sp3d extrusionH="50600" prstMaterial="clear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sz="1800" dirty="0" smtClean="0"/>
            <a:t>концентрация клеток в суспензии</a:t>
          </a:r>
          <a:endParaRPr lang="ru-RU" sz="1800" dirty="0"/>
        </a:p>
      </dgm:t>
    </dgm:pt>
    <dgm:pt modelId="{6866929F-D94D-4725-8C07-5B05F2737012}" type="parTrans" cxnId="{82ED0A6C-97F5-4D9C-BD83-248D63AEAED6}">
      <dgm:prSet/>
      <dgm:spPr/>
      <dgm:t>
        <a:bodyPr/>
        <a:lstStyle/>
        <a:p>
          <a:endParaRPr lang="ru-RU"/>
        </a:p>
      </dgm:t>
    </dgm:pt>
    <dgm:pt modelId="{E4B31848-E2B7-48BD-8AC5-5A63046D01A5}" type="sibTrans" cxnId="{82ED0A6C-97F5-4D9C-BD83-248D63AEAED6}">
      <dgm:prSet/>
      <dgm:spPr/>
      <dgm:t>
        <a:bodyPr/>
        <a:lstStyle/>
        <a:p>
          <a:endParaRPr lang="ru-RU"/>
        </a:p>
      </dgm:t>
    </dgm:pt>
    <dgm:pt modelId="{95F6FDEE-44C0-44BE-A4A6-4D4F803D04F8}" type="pres">
      <dgm:prSet presAssocID="{C62CD7A6-273C-4ABC-A53A-363F70C8B7D9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FFACB-86DC-4742-B66F-1F23446CDCB3}" type="pres">
      <dgm:prSet presAssocID="{C62CD7A6-273C-4ABC-A53A-363F70C8B7D9}" presName="ellipse1" presStyleLbl="vennNode1" presStyleIdx="0" presStyleCnt="6" custLinFactNeighborX="-256" custLinFactNeighborY="-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C2E45-477D-4C8F-A85B-67D84593DA9F}" type="pres">
      <dgm:prSet presAssocID="{C62CD7A6-273C-4ABC-A53A-363F70C8B7D9}" presName="ellipse2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7AC94-9F4D-412D-8F38-592C42BF0D00}" type="pres">
      <dgm:prSet presAssocID="{C62CD7A6-273C-4ABC-A53A-363F70C8B7D9}" presName="ellipse3" presStyleLbl="vennNode1" presStyleIdx="2" presStyleCnt="6" custLinFactNeighborX="-256" custLinFactNeighborY="-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AAA35-4A32-4FB7-969D-858B9EE85D1A}" type="pres">
      <dgm:prSet presAssocID="{C62CD7A6-273C-4ABC-A53A-363F70C8B7D9}" presName="ellipse4" presStyleLbl="vennNode1" presStyleIdx="3" presStyleCnt="6" custLinFactNeighborX="-256" custLinFactNeighborY="-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79BA1-A132-4B8D-8549-D195545FA8F6}" type="pres">
      <dgm:prSet presAssocID="{C62CD7A6-273C-4ABC-A53A-363F70C8B7D9}" presName="ellipse5" presStyleLbl="vennNode1" presStyleIdx="4" presStyleCnt="6" custLinFactNeighborX="-256" custLinFactNeighborY="-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EEEC5-A75E-4C41-811E-DC6ED1B4FD21}" type="pres">
      <dgm:prSet presAssocID="{C62CD7A6-273C-4ABC-A53A-363F70C8B7D9}" presName="ellipse6" presStyleLbl="vennNode1" presStyleIdx="5" presStyleCnt="6" custLinFactNeighborX="-256" custLinFactNeighborY="-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CF897-786A-49B9-85CE-082C226AC8D6}" type="presOf" srcId="{51D6F1FD-A10A-4572-B1A8-0D2BC56371B6}" destId="{F3C7AC94-9F4D-412D-8F38-592C42BF0D00}" srcOrd="0" destOrd="0" presId="urn:microsoft.com/office/officeart/2005/8/layout/rings+Icon"/>
    <dgm:cxn modelId="{BF6E8577-C9B8-4B19-85AB-B725BCE064D5}" srcId="{C62CD7A6-273C-4ABC-A53A-363F70C8B7D9}" destId="{83F369B3-7E9F-4272-9058-A275623150F4}" srcOrd="3" destOrd="0" parTransId="{2DB0D512-A47A-4EDD-9F7E-934C2E0F15F6}" sibTransId="{DCE93C04-14D5-4A9C-BD67-FEAD0EE21CF1}"/>
    <dgm:cxn modelId="{46CA4B88-6825-4EE9-8E15-047FCA61A39C}" type="presOf" srcId="{C62CD7A6-273C-4ABC-A53A-363F70C8B7D9}" destId="{95F6FDEE-44C0-44BE-A4A6-4D4F803D04F8}" srcOrd="0" destOrd="0" presId="urn:microsoft.com/office/officeart/2005/8/layout/rings+Icon"/>
    <dgm:cxn modelId="{49627C9E-116B-4D30-B954-F83D27BA7FD8}" srcId="{C62CD7A6-273C-4ABC-A53A-363F70C8B7D9}" destId="{51D6F1FD-A10A-4572-B1A8-0D2BC56371B6}" srcOrd="2" destOrd="0" parTransId="{D9316ECB-2AFF-487E-8923-F1A32F6C2E23}" sibTransId="{C3D2D217-1967-4E26-A8F2-546527BDA124}"/>
    <dgm:cxn modelId="{6B2D2B60-D616-4DA6-AFCE-7D11587E0D66}" type="presOf" srcId="{83F369B3-7E9F-4272-9058-A275623150F4}" destId="{501AAA35-4A32-4FB7-969D-858B9EE85D1A}" srcOrd="0" destOrd="0" presId="urn:microsoft.com/office/officeart/2005/8/layout/rings+Icon"/>
    <dgm:cxn modelId="{CFAB74C2-F7BD-49A3-97BA-B95CE3E8C09B}" type="presOf" srcId="{F68C0EAE-40CD-4221-90FC-31321C557CE4}" destId="{CB2FFACB-86DC-4742-B66F-1F23446CDCB3}" srcOrd="0" destOrd="0" presId="urn:microsoft.com/office/officeart/2005/8/layout/rings+Icon"/>
    <dgm:cxn modelId="{D171BEFA-CA7C-49A1-90D4-2576C7E8953D}" type="presOf" srcId="{1320A839-5779-4836-A9E5-10D7244BE0E6}" destId="{E44C2E45-477D-4C8F-A85B-67D84593DA9F}" srcOrd="0" destOrd="0" presId="urn:microsoft.com/office/officeart/2005/8/layout/rings+Icon"/>
    <dgm:cxn modelId="{295241F4-B299-4663-9BB9-287799DD0935}" type="presOf" srcId="{9A8937B0-8DEE-4159-B96C-8CE0E8C9BF32}" destId="{846EEEC5-A75E-4C41-811E-DC6ED1B4FD21}" srcOrd="0" destOrd="0" presId="urn:microsoft.com/office/officeart/2005/8/layout/rings+Icon"/>
    <dgm:cxn modelId="{F99E7B57-D289-4F6C-A32A-C09D3799AB9E}" srcId="{C62CD7A6-273C-4ABC-A53A-363F70C8B7D9}" destId="{F68C0EAE-40CD-4221-90FC-31321C557CE4}" srcOrd="0" destOrd="0" parTransId="{3F915403-48F4-4628-9CAB-1298E485D604}" sibTransId="{CC98D74F-F235-45CF-8205-23FC2787865D}"/>
    <dgm:cxn modelId="{82ED0A6C-97F5-4D9C-BD83-248D63AEAED6}" srcId="{C62CD7A6-273C-4ABC-A53A-363F70C8B7D9}" destId="{1320A839-5779-4836-A9E5-10D7244BE0E6}" srcOrd="1" destOrd="0" parTransId="{6866929F-D94D-4725-8C07-5B05F2737012}" sibTransId="{E4B31848-E2B7-48BD-8AC5-5A63046D01A5}"/>
    <dgm:cxn modelId="{C517BD0A-924A-4751-A73B-99CCFD62819C}" srcId="{C62CD7A6-273C-4ABC-A53A-363F70C8B7D9}" destId="{540126EB-02D0-42E1-845F-231E6C899F3B}" srcOrd="4" destOrd="0" parTransId="{ACFEB17D-CF82-477C-B760-778F196A6BCD}" sibTransId="{D205B73E-E732-4AEE-BCC5-5256B7000421}"/>
    <dgm:cxn modelId="{6FFB2830-5B66-4B3C-B55F-5C6182BEC7FB}" srcId="{C62CD7A6-273C-4ABC-A53A-363F70C8B7D9}" destId="{9A8937B0-8DEE-4159-B96C-8CE0E8C9BF32}" srcOrd="5" destOrd="0" parTransId="{590385C5-4007-43E9-A344-5D92B23A1FBB}" sibTransId="{3D7AFEB0-8A72-4F96-8ACA-D190E58696C6}"/>
    <dgm:cxn modelId="{A32A2938-7A94-469F-9DE0-9B6070938997}" type="presOf" srcId="{540126EB-02D0-42E1-845F-231E6C899F3B}" destId="{FF379BA1-A132-4B8D-8549-D195545FA8F6}" srcOrd="0" destOrd="0" presId="urn:microsoft.com/office/officeart/2005/8/layout/rings+Icon"/>
    <dgm:cxn modelId="{4EFB6C8B-91A9-48D0-89A2-AED43E513B61}" type="presParOf" srcId="{95F6FDEE-44C0-44BE-A4A6-4D4F803D04F8}" destId="{CB2FFACB-86DC-4742-B66F-1F23446CDCB3}" srcOrd="0" destOrd="0" presId="urn:microsoft.com/office/officeart/2005/8/layout/rings+Icon"/>
    <dgm:cxn modelId="{E7F36F5F-01A3-4C0A-A4F7-A64FAFC0AE03}" type="presParOf" srcId="{95F6FDEE-44C0-44BE-A4A6-4D4F803D04F8}" destId="{E44C2E45-477D-4C8F-A85B-67D84593DA9F}" srcOrd="1" destOrd="0" presId="urn:microsoft.com/office/officeart/2005/8/layout/rings+Icon"/>
    <dgm:cxn modelId="{960D9918-B0BC-4094-A9E7-80AF865CF974}" type="presParOf" srcId="{95F6FDEE-44C0-44BE-A4A6-4D4F803D04F8}" destId="{F3C7AC94-9F4D-412D-8F38-592C42BF0D00}" srcOrd="2" destOrd="0" presId="urn:microsoft.com/office/officeart/2005/8/layout/rings+Icon"/>
    <dgm:cxn modelId="{89D377CC-8CFF-43D5-990A-F74C27C5DEC5}" type="presParOf" srcId="{95F6FDEE-44C0-44BE-A4A6-4D4F803D04F8}" destId="{501AAA35-4A32-4FB7-969D-858B9EE85D1A}" srcOrd="3" destOrd="0" presId="urn:microsoft.com/office/officeart/2005/8/layout/rings+Icon"/>
    <dgm:cxn modelId="{9D5972AC-A7F3-41D0-BE63-24C320EEC71E}" type="presParOf" srcId="{95F6FDEE-44C0-44BE-A4A6-4D4F803D04F8}" destId="{FF379BA1-A132-4B8D-8549-D195545FA8F6}" srcOrd="4" destOrd="0" presId="urn:microsoft.com/office/officeart/2005/8/layout/rings+Icon"/>
    <dgm:cxn modelId="{4E102679-5368-417B-A22E-03A041D7E7CB}" type="presParOf" srcId="{95F6FDEE-44C0-44BE-A4A6-4D4F803D04F8}" destId="{846EEEC5-A75E-4C41-811E-DC6ED1B4FD21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FFACB-86DC-4742-B66F-1F23446CDCB3}">
      <dsp:nvSpPr>
        <dsp:cNvPr id="0" name=""/>
        <dsp:cNvSpPr/>
      </dsp:nvSpPr>
      <dsp:spPr>
        <a:xfrm>
          <a:off x="0" y="972728"/>
          <a:ext cx="2541811" cy="254193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20999997" rev="0"/>
          </a:camera>
          <a:lightRig rig="threePt" dir="t">
            <a:rot lat="0" lon="0" rev="20640000"/>
          </a:lightRig>
        </a:scene3d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вид и тип клеток</a:t>
          </a:r>
          <a:endParaRPr lang="ru-RU" sz="2000" kern="1200" dirty="0"/>
        </a:p>
      </dsp:txBody>
      <dsp:txXfrm>
        <a:off x="372240" y="1344986"/>
        <a:ext cx="1797331" cy="1797423"/>
      </dsp:txXfrm>
    </dsp:sp>
    <dsp:sp modelId="{E44C2E45-477D-4C8F-A85B-67D84593DA9F}">
      <dsp:nvSpPr>
        <dsp:cNvPr id="0" name=""/>
        <dsp:cNvSpPr/>
      </dsp:nvSpPr>
      <dsp:spPr>
        <a:xfrm>
          <a:off x="1320278" y="2702788"/>
          <a:ext cx="2541811" cy="2541939"/>
        </a:xfrm>
        <a:prstGeom prst="ellipse">
          <a:avLst/>
        </a:prstGeom>
        <a:solidFill>
          <a:schemeClr val="accent5">
            <a:alpha val="50000"/>
            <a:hueOff val="312649"/>
            <a:satOff val="-2772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20999997" rev="0"/>
          </a:camera>
          <a:lightRig rig="threePt" dir="t">
            <a:rot lat="0" lon="0" rev="20640000"/>
          </a:lightRig>
        </a:scene3d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концентрация клеток в суспензии</a:t>
          </a:r>
          <a:endParaRPr lang="ru-RU" sz="1800" kern="1200" dirty="0"/>
        </a:p>
      </dsp:txBody>
      <dsp:txXfrm>
        <a:off x="1692518" y="3075046"/>
        <a:ext cx="1797331" cy="1797423"/>
      </dsp:txXfrm>
    </dsp:sp>
    <dsp:sp modelId="{F3C7AC94-9F4D-412D-8F38-592C42BF0D00}">
      <dsp:nvSpPr>
        <dsp:cNvPr id="0" name=""/>
        <dsp:cNvSpPr/>
      </dsp:nvSpPr>
      <dsp:spPr>
        <a:xfrm>
          <a:off x="2634050" y="972728"/>
          <a:ext cx="2541811" cy="2541939"/>
        </a:xfrm>
        <a:prstGeom prst="ellipse">
          <a:avLst/>
        </a:prstGeom>
        <a:solidFill>
          <a:schemeClr val="accent5">
            <a:alpha val="50000"/>
            <a:hueOff val="625298"/>
            <a:satOff val="-5545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20999997" rev="0"/>
          </a:camera>
          <a:lightRig rig="threePt" dir="t">
            <a:rot lat="0" lon="0" rev="20640000"/>
          </a:lightRig>
        </a:scene3d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состав среды для консервирования</a:t>
          </a:r>
          <a:endParaRPr lang="ru-RU" sz="1900" kern="1200" dirty="0"/>
        </a:p>
      </dsp:txBody>
      <dsp:txXfrm>
        <a:off x="3006290" y="1344986"/>
        <a:ext cx="1797331" cy="1797423"/>
      </dsp:txXfrm>
    </dsp:sp>
    <dsp:sp modelId="{501AAA35-4A32-4FB7-969D-858B9EE85D1A}">
      <dsp:nvSpPr>
        <dsp:cNvPr id="0" name=""/>
        <dsp:cNvSpPr/>
      </dsp:nvSpPr>
      <dsp:spPr>
        <a:xfrm>
          <a:off x="3954329" y="2610922"/>
          <a:ext cx="2541811" cy="2541939"/>
        </a:xfrm>
        <a:prstGeom prst="ellipse">
          <a:avLst/>
        </a:prstGeom>
        <a:solidFill>
          <a:schemeClr val="accent5">
            <a:alpha val="50000"/>
            <a:hueOff val="937947"/>
            <a:satOff val="-8317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20999997" rev="0"/>
          </a:camera>
          <a:lightRig rig="threePt" dir="t">
            <a:rot lat="0" lon="0" rev="20640000"/>
          </a:lightRig>
        </a:scene3d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вид и концентрация </a:t>
          </a:r>
          <a:r>
            <a:rPr lang="ru-RU" sz="1700" kern="1200" dirty="0" err="1" smtClean="0"/>
            <a:t>криопротектора</a:t>
          </a:r>
          <a:endParaRPr lang="ru-RU" sz="1700" kern="1200" dirty="0"/>
        </a:p>
      </dsp:txBody>
      <dsp:txXfrm>
        <a:off x="4326569" y="2983180"/>
        <a:ext cx="1797331" cy="1797423"/>
      </dsp:txXfrm>
    </dsp:sp>
    <dsp:sp modelId="{FF379BA1-A132-4B8D-8549-D195545FA8F6}">
      <dsp:nvSpPr>
        <dsp:cNvPr id="0" name=""/>
        <dsp:cNvSpPr/>
      </dsp:nvSpPr>
      <dsp:spPr>
        <a:xfrm>
          <a:off x="5274608" y="972728"/>
          <a:ext cx="2541811" cy="2541939"/>
        </a:xfrm>
        <a:prstGeom prst="ellipse">
          <a:avLst/>
        </a:prstGeom>
        <a:solidFill>
          <a:schemeClr val="accent5">
            <a:alpha val="50000"/>
            <a:hueOff val="1250597"/>
            <a:satOff val="-11090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20999997" rev="0"/>
          </a:camera>
          <a:lightRig rig="threePt" dir="t">
            <a:rot lat="0" lon="0" rev="20640000"/>
          </a:lightRig>
        </a:scene3d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режим охлаждения и отогрева</a:t>
          </a:r>
          <a:endParaRPr lang="ru-RU" sz="1700" kern="1200" dirty="0"/>
        </a:p>
      </dsp:txBody>
      <dsp:txXfrm>
        <a:off x="5646848" y="1344986"/>
        <a:ext cx="1797331" cy="1797423"/>
      </dsp:txXfrm>
    </dsp:sp>
    <dsp:sp modelId="{846EEEC5-A75E-4C41-811E-DC6ED1B4FD21}">
      <dsp:nvSpPr>
        <dsp:cNvPr id="0" name=""/>
        <dsp:cNvSpPr/>
      </dsp:nvSpPr>
      <dsp:spPr>
        <a:xfrm>
          <a:off x="6594887" y="2610922"/>
          <a:ext cx="2541811" cy="2541939"/>
        </a:xfrm>
        <a:prstGeom prst="ellipse">
          <a:avLst/>
        </a:prstGeom>
        <a:solidFill>
          <a:schemeClr val="accent5">
            <a:alpha val="50000"/>
            <a:hueOff val="1563246"/>
            <a:satOff val="-13862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20999997" rev="0"/>
          </a:camera>
          <a:lightRig rig="threePt" dir="t">
            <a:rot lat="0" lon="0" rev="20640000"/>
          </a:lightRig>
        </a:scene3d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способ </a:t>
          </a:r>
          <a:r>
            <a:rPr lang="ru-RU" sz="1500" kern="1200" dirty="0" err="1" smtClean="0"/>
            <a:t>реабили-тации</a:t>
          </a:r>
          <a:r>
            <a:rPr lang="ru-RU" sz="1500" kern="1200" dirty="0" smtClean="0"/>
            <a:t> клеток после отогрева</a:t>
          </a:r>
          <a:endParaRPr lang="ru-RU" sz="1500" kern="1200" dirty="0"/>
        </a:p>
      </dsp:txBody>
      <dsp:txXfrm>
        <a:off x="6967127" y="2983180"/>
        <a:ext cx="1797331" cy="1797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0A9A2-6B2F-432E-BAC9-0A2DDDABDF19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287A-5F8E-4E52-B05E-604444F62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5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30522-13B2-4070-9AE4-CC4B6E587A58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C1498-04CE-4ADD-A361-DA000896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4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C1498-04CE-4ADD-A361-DA000896557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5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927D-8E74-40B0-86B2-E7C77E38DE4A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1098-7B47-463D-A526-7007018889F7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EA5-C0DF-4D4B-A68C-18D2E90A6A62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FF6-EAB5-4E73-9299-14B39FCACA7A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C55-60E6-42AB-825B-9325AF7733C1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A743-9620-4C2C-9760-89447A543D10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65B8-F453-4571-A83B-317A96E1564B}" type="datetime1">
              <a:rPr lang="ru-RU" smtClean="0"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CF50-1C84-4F72-B889-F66E27AF08E5}" type="datetime1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AC4B-2A4F-4646-85BD-43C936A342B5}" type="datetime1">
              <a:rPr lang="ru-RU" smtClean="0"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289E-7655-4EFC-8D7A-C2641FA04059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61FF-D242-4BAA-8A94-9AF6F4AEC37F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1376-7CF0-4C06-BF2D-C4946A8C263F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68952" cy="2376264"/>
          </a:xfrm>
          <a:solidFill>
            <a:schemeClr val="tx2">
              <a:alpha val="5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/>
              <a:t>Лекция </a:t>
            </a:r>
            <a:r>
              <a:rPr lang="ru-RU" b="1" smtClean="0"/>
              <a:t>8. </a:t>
            </a:r>
            <a:r>
              <a:rPr lang="ru-RU" dirty="0"/>
              <a:t>МЕТОДЫ СОХРАНЕНИЯ ГЕНОФОНДА.КРИОСОХРАНЕНИЕ БИОЛОГИЧЕСКИХ </a:t>
            </a:r>
            <a:r>
              <a:rPr lang="ru-RU" dirty="0" smtClean="0"/>
              <a:t>ОБЪЕКТОВ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424936" cy="2952328"/>
          </a:xfrm>
          <a:solidFill>
            <a:schemeClr val="tx2">
              <a:alpha val="96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Методы сохранения генофонда растений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rgbClr val="993300"/>
                </a:solidFill>
              </a:rPr>
              <a:t>Задачи и значение </a:t>
            </a:r>
            <a:r>
              <a:rPr lang="ru-RU" b="1" dirty="0" err="1">
                <a:solidFill>
                  <a:srgbClr val="993300"/>
                </a:solidFill>
              </a:rPr>
              <a:t>криосохранения</a:t>
            </a:r>
            <a:r>
              <a:rPr lang="ru-RU" b="1" dirty="0">
                <a:solidFill>
                  <a:srgbClr val="993300"/>
                </a:solidFill>
              </a:rPr>
              <a:t> растительного </a:t>
            </a:r>
            <a:r>
              <a:rPr lang="ru-RU" b="1" dirty="0" smtClean="0">
                <a:solidFill>
                  <a:srgbClr val="993300"/>
                </a:solidFill>
              </a:rPr>
              <a:t>генофонда.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Технология замораживания,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криосохранения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, оттаивания, реактивации клеток и меристем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5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67544" y="741203"/>
            <a:ext cx="792088" cy="4965978"/>
            <a:chOff x="323528" y="908720"/>
            <a:chExt cx="792088" cy="4965978"/>
          </a:xfrm>
        </p:grpSpPr>
        <p:sp>
          <p:nvSpPr>
            <p:cNvPr id="2" name="Блок-схема: объединение 1"/>
            <p:cNvSpPr/>
            <p:nvPr/>
          </p:nvSpPr>
          <p:spPr>
            <a:xfrm>
              <a:off x="323528" y="908720"/>
              <a:ext cx="792088" cy="4392488"/>
            </a:xfrm>
            <a:prstGeom prst="flowChartMerge">
              <a:avLst/>
            </a:prstGeom>
            <a:gradFill flip="none" rotWithShape="1">
              <a:gsLst>
                <a:gs pos="0">
                  <a:srgbClr val="FF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993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Блок-схема: узел 3"/>
            <p:cNvSpPr/>
            <p:nvPr/>
          </p:nvSpPr>
          <p:spPr>
            <a:xfrm flipH="1">
              <a:off x="575556" y="5586698"/>
              <a:ext cx="288032" cy="288000"/>
            </a:xfrm>
            <a:prstGeom prst="flowChartConnector">
              <a:avLst/>
            </a:prstGeom>
            <a:gradFill>
              <a:gsLst>
                <a:gs pos="0">
                  <a:srgbClr val="FF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</a:gradFill>
            <a:ln>
              <a:solidFill>
                <a:srgbClr val="9933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Блок-схема: документ 6"/>
          <p:cNvSpPr/>
          <p:nvPr/>
        </p:nvSpPr>
        <p:spPr>
          <a:xfrm>
            <a:off x="1907704" y="741203"/>
            <a:ext cx="6624736" cy="5208077"/>
          </a:xfrm>
          <a:prstGeom prst="flowChartDocument">
            <a:avLst/>
          </a:prstGeom>
          <a:gradFill>
            <a:gsLst>
              <a:gs pos="0">
                <a:srgbClr val="5E9EFF">
                  <a:alpha val="48000"/>
                </a:srgbClr>
              </a:gs>
              <a:gs pos="39999">
                <a:srgbClr val="85C2FF">
                  <a:alpha val="46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При работе с растущими коллекциями необходимо стабильно поддерживать условия выращивания </a:t>
            </a:r>
            <a:r>
              <a:rPr lang="ru-RU" sz="3200" dirty="0">
                <a:solidFill>
                  <a:srgbClr val="993300"/>
                </a:solidFill>
              </a:rPr>
              <a:t>(температуру, влажность, освещенность), </a:t>
            </a:r>
            <a:r>
              <a:rPr lang="ru-RU" sz="3200" dirty="0"/>
              <a:t>состав питательной среды также не должен меняться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3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4496"/>
            <a:ext cx="8229600" cy="2420888"/>
          </a:xfrm>
        </p:spPr>
        <p:txBody>
          <a:bodyPr>
            <a:normAutofit fontScale="92500" lnSpcReduction="20000"/>
          </a:bodyPr>
          <a:lstStyle/>
          <a:p>
            <a:pPr marL="0" indent="447675">
              <a:buNone/>
            </a:pPr>
            <a:r>
              <a:rPr lang="ru-RU" dirty="0" smtClean="0"/>
              <a:t>Поэтому </a:t>
            </a:r>
            <a:r>
              <a:rPr lang="ru-RU" dirty="0"/>
              <a:t>сейчас достаточно интенсивно разрабатываются различные способы </a:t>
            </a:r>
            <a:r>
              <a:rPr lang="ru-RU" dirty="0">
                <a:solidFill>
                  <a:srgbClr val="993300"/>
                </a:solidFill>
              </a:rPr>
              <a:t>депонирования коллекций, </a:t>
            </a:r>
            <a:r>
              <a:rPr lang="ru-RU" dirty="0"/>
              <a:t>т.е. приемы, позволяющие изменить кинетику роста культуры увеличить время между пересадками.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96944" cy="1152128"/>
          </a:xfrm>
          <a:prstGeom prst="rect">
            <a:avLst/>
          </a:prstGeom>
          <a:solidFill>
            <a:schemeClr val="tx2"/>
          </a:solidFill>
          <a:ln w="190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Периодическое </a:t>
            </a:r>
            <a:r>
              <a:rPr lang="ru-RU" sz="2400" dirty="0" err="1"/>
              <a:t>субкультивирование</a:t>
            </a:r>
            <a:r>
              <a:rPr lang="ru-RU" sz="2400" dirty="0"/>
              <a:t> трудоемко и значительно удорожает содержание коллекции.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312876"/>
            <a:ext cx="3744416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При </a:t>
            </a:r>
            <a:r>
              <a:rPr lang="ru-RU" b="1" dirty="0" err="1">
                <a:solidFill>
                  <a:srgbClr val="FFFFFF"/>
                </a:solidFill>
              </a:rPr>
              <a:t>субкультивировании</a:t>
            </a:r>
            <a:r>
              <a:rPr lang="ru-RU" b="1" dirty="0">
                <a:solidFill>
                  <a:srgbClr val="FFFFFF"/>
                </a:solidFill>
              </a:rPr>
              <a:t> возможны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700808"/>
            <a:ext cx="3744416" cy="122413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генетические изменения коллекционных объектов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2924944"/>
            <a:ext cx="3744416" cy="122413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снижение их способности к регенерации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4211960" y="2312876"/>
            <a:ext cx="549771" cy="1224136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7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536" y="44624"/>
            <a:ext cx="8640960" cy="260826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FFFF"/>
                </a:solidFill>
              </a:rPr>
              <a:t>Депонирование коллекций – </a:t>
            </a:r>
            <a:r>
              <a:rPr lang="ru-RU" sz="2400" b="1" dirty="0">
                <a:solidFill>
                  <a:srgbClr val="FFFFFF"/>
                </a:solidFill>
              </a:rPr>
              <a:t>сохранение коллекций без частых пересадок. </a:t>
            </a:r>
          </a:p>
        </p:txBody>
      </p:sp>
      <p:sp>
        <p:nvSpPr>
          <p:cNvPr id="5" name="Овал 4"/>
          <p:cNvSpPr/>
          <p:nvPr/>
        </p:nvSpPr>
        <p:spPr>
          <a:xfrm>
            <a:off x="107504" y="3359274"/>
            <a:ext cx="3816424" cy="260826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Существует </a:t>
            </a:r>
            <a:r>
              <a:rPr lang="ru-RU" sz="2400" b="1" dirty="0">
                <a:solidFill>
                  <a:srgbClr val="FFFFFF"/>
                </a:solidFill>
              </a:rPr>
              <a:t>несколько способов </a:t>
            </a:r>
            <a:r>
              <a:rPr lang="ru-RU" sz="2400" b="1" dirty="0" err="1">
                <a:solidFill>
                  <a:srgbClr val="FFFFFF"/>
                </a:solidFill>
              </a:rPr>
              <a:t>лимитирования</a:t>
            </a:r>
            <a:r>
              <a:rPr lang="ru-RU" sz="2400" b="1" dirty="0">
                <a:solidFill>
                  <a:srgbClr val="FFFFFF"/>
                </a:solidFill>
              </a:rPr>
              <a:t> ростовых процессов. </a:t>
            </a:r>
          </a:p>
        </p:txBody>
      </p:sp>
      <p:sp>
        <p:nvSpPr>
          <p:cNvPr id="7" name="Овал 6"/>
          <p:cNvSpPr/>
          <p:nvPr/>
        </p:nvSpPr>
        <p:spPr>
          <a:xfrm>
            <a:off x="4692352" y="2780928"/>
            <a:ext cx="4320480" cy="2016224"/>
          </a:xfrm>
          <a:prstGeom prst="ellipse">
            <a:avLst/>
          </a:prstGeom>
          <a:blipFill dpi="0" rotWithShape="1">
            <a:blip r:embed="rId2">
              <a:alphaModFix amt="46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8000" contrast="4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93300"/>
                </a:solidFill>
              </a:rPr>
              <a:t>снижение </a:t>
            </a:r>
            <a:r>
              <a:rPr lang="ru-RU" sz="2400" b="1" dirty="0" smtClean="0">
                <a:solidFill>
                  <a:srgbClr val="993300"/>
                </a:solidFill>
              </a:rPr>
              <a:t>температуры культивирования</a:t>
            </a:r>
            <a:endParaRPr lang="ru-RU" sz="2400" b="1" dirty="0">
              <a:solidFill>
                <a:srgbClr val="9933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7426" y="4509120"/>
            <a:ext cx="4320480" cy="2016224"/>
          </a:xfrm>
          <a:prstGeom prst="ellipse">
            <a:avLst/>
          </a:prstGeom>
          <a:blipFill dpi="0" rotWithShape="1">
            <a:blip r:embed="rId4">
              <a:alphaModFix amt="3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</a:rPr>
              <a:t>добавление соединений, замедляющих рост</a:t>
            </a:r>
            <a:endParaRPr lang="ru-RU" sz="2400" b="1" dirty="0">
              <a:solidFill>
                <a:srgbClr val="993300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779912" y="3346698"/>
            <a:ext cx="720080" cy="2608262"/>
          </a:xfrm>
          <a:prstGeom prst="rightBrace">
            <a:avLst>
              <a:gd name="adj1" fmla="val 5198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8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Так, для депонирования коллекции картофеля </a:t>
            </a:r>
            <a:r>
              <a:rPr lang="ru-RU" i="1" dirty="0" smtClean="0"/>
              <a:t>используют температуру</a:t>
            </a:r>
          </a:p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i="1" dirty="0"/>
              <a:t>9–10 °С, </a:t>
            </a:r>
            <a:r>
              <a:rPr lang="ru-RU" i="1" dirty="0" smtClean="0"/>
              <a:t>яблони  - (+1 </a:t>
            </a:r>
            <a:r>
              <a:rPr lang="ru-RU" i="1" dirty="0"/>
              <a:t>°</a:t>
            </a:r>
            <a:r>
              <a:rPr lang="ru-RU" i="1" dirty="0" smtClean="0"/>
              <a:t>С). </a:t>
            </a:r>
          </a:p>
          <a:p>
            <a:pPr marL="0" indent="0">
              <a:buNone/>
            </a:pPr>
            <a:r>
              <a:rPr lang="ru-RU" i="1" dirty="0" smtClean="0"/>
              <a:t>Для </a:t>
            </a:r>
            <a:r>
              <a:rPr lang="ru-RU" i="1" dirty="0"/>
              <a:t>культур обычно растущих при 20–25 °С рекомендуют использовать температуры 4–10 °С, а для культур, нормально растущих при температуре около 30 °С, – </a:t>
            </a:r>
            <a:r>
              <a:rPr lang="ru-RU" i="1" dirty="0" smtClean="0"/>
              <a:t>(+ </a:t>
            </a:r>
            <a:r>
              <a:rPr lang="ru-RU" i="1" dirty="0"/>
              <a:t>15–20 °</a:t>
            </a:r>
            <a:r>
              <a:rPr lang="ru-RU" i="1" dirty="0" smtClean="0"/>
              <a:t>С).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77414"/>
            <a:ext cx="3438391" cy="22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Лямин\Мазницына\биотехнология\laboratory_genetics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01" y="4629304"/>
            <a:ext cx="4414103" cy="22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Лямин\Мазницына\биотехнология\laboratory_genetics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66926"/>
            <a:ext cx="1187624" cy="22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6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7413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качестве </a:t>
            </a:r>
            <a:r>
              <a:rPr lang="ru-RU" dirty="0" smtClean="0"/>
              <a:t>регуляторов роста могут </a:t>
            </a:r>
            <a:r>
              <a:rPr lang="ru-RU" dirty="0"/>
              <a:t>выступать вещества, оказывающие осмотическое действие на клетки </a:t>
            </a:r>
            <a:r>
              <a:rPr lang="ru-RU" i="1" dirty="0">
                <a:solidFill>
                  <a:srgbClr val="993300"/>
                </a:solidFill>
              </a:rPr>
              <a:t>(</a:t>
            </a:r>
            <a:r>
              <a:rPr lang="ru-RU" i="1" dirty="0" err="1">
                <a:solidFill>
                  <a:srgbClr val="993300"/>
                </a:solidFill>
              </a:rPr>
              <a:t>маннит</a:t>
            </a:r>
            <a:r>
              <a:rPr lang="ru-RU" i="1" dirty="0">
                <a:solidFill>
                  <a:srgbClr val="993300"/>
                </a:solidFill>
              </a:rPr>
              <a:t>, сорбит, сахароза в повышенных концентрациях) или вещества гормональной природы (</a:t>
            </a:r>
            <a:r>
              <a:rPr lang="ru-RU" i="1" dirty="0" err="1">
                <a:solidFill>
                  <a:srgbClr val="993300"/>
                </a:solidFill>
              </a:rPr>
              <a:t>абсцизовая</a:t>
            </a:r>
            <a:r>
              <a:rPr lang="ru-RU" i="1" dirty="0">
                <a:solidFill>
                  <a:srgbClr val="993300"/>
                </a:solidFill>
              </a:rPr>
              <a:t> кислота, </a:t>
            </a:r>
            <a:r>
              <a:rPr lang="ru-RU" i="1" dirty="0" err="1">
                <a:solidFill>
                  <a:srgbClr val="993300"/>
                </a:solidFill>
              </a:rPr>
              <a:t>гидразид</a:t>
            </a:r>
            <a:r>
              <a:rPr lang="ru-RU" i="1" dirty="0">
                <a:solidFill>
                  <a:srgbClr val="993300"/>
                </a:solidFill>
              </a:rPr>
              <a:t> малеиновой кислоты, </a:t>
            </a:r>
            <a:r>
              <a:rPr lang="ru-RU" i="1" dirty="0" err="1">
                <a:solidFill>
                  <a:srgbClr val="993300"/>
                </a:solidFill>
              </a:rPr>
              <a:t>диметилгидразид</a:t>
            </a:r>
            <a:r>
              <a:rPr lang="ru-RU" i="1" dirty="0">
                <a:solidFill>
                  <a:srgbClr val="993300"/>
                </a:solidFill>
              </a:rPr>
              <a:t> янтарной кислоты, </a:t>
            </a:r>
            <a:r>
              <a:rPr lang="ru-RU" i="1" dirty="0" err="1">
                <a:solidFill>
                  <a:srgbClr val="993300"/>
                </a:solidFill>
              </a:rPr>
              <a:t>хлорхолинхлорид</a:t>
            </a:r>
            <a:r>
              <a:rPr lang="ru-RU" i="1" dirty="0">
                <a:solidFill>
                  <a:srgbClr val="993300"/>
                </a:solidFill>
              </a:rPr>
              <a:t>).</a:t>
            </a:r>
          </a:p>
          <a:p>
            <a:r>
              <a:rPr lang="ru-RU" dirty="0"/>
              <a:t>В редких случаях для депонирования коллекций используют снижение содержания кислорода – </a:t>
            </a:r>
            <a:r>
              <a:rPr lang="ru-RU" i="1" dirty="0">
                <a:solidFill>
                  <a:srgbClr val="993300"/>
                </a:solidFill>
              </a:rPr>
              <a:t>гипоксию.</a:t>
            </a:r>
            <a:r>
              <a:rPr lang="ru-RU" dirty="0"/>
              <a:t> </a:t>
            </a:r>
            <a:r>
              <a:rPr lang="ru-RU" sz="2600" i="1" dirty="0">
                <a:solidFill>
                  <a:srgbClr val="FF0000"/>
                </a:solidFill>
              </a:rPr>
              <a:t>Например, условия гипоксии создают, применяя смесь 90 % азота и 10 % кислорода.</a:t>
            </a:r>
            <a:r>
              <a:rPr lang="ru-RU" sz="3000" dirty="0"/>
              <a:t> </a:t>
            </a:r>
            <a:endParaRPr lang="ru-RU" sz="3000" dirty="0" smtClean="0"/>
          </a:p>
          <a:p>
            <a:r>
              <a:rPr lang="ru-RU" dirty="0" smtClean="0"/>
              <a:t>Иногда </a:t>
            </a:r>
            <a:r>
              <a:rPr lang="ru-RU" dirty="0"/>
              <a:t>уменьшают концентрацию кислорода и одновременно снижают атмосферное давление (до 0,5 мм </a:t>
            </a:r>
            <a:r>
              <a:rPr lang="ru-RU" dirty="0" err="1"/>
              <a:t>рт.ст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0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37112"/>
            <a:ext cx="5616624" cy="2232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полного отказа </a:t>
            </a:r>
            <a:r>
              <a:rPr lang="ru-RU" dirty="0"/>
              <a:t>от </a:t>
            </a:r>
            <a:r>
              <a:rPr lang="ru-RU" dirty="0" smtClean="0"/>
              <a:t>пересадки </a:t>
            </a:r>
            <a:r>
              <a:rPr lang="ru-RU" dirty="0"/>
              <a:t>культуры, необходимо использовать такой способ хранения, при котором происходит полная остановка метаболизма.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16632"/>
            <a:ext cx="4896544" cy="1656184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 </a:t>
            </a:r>
            <a:r>
              <a:rPr lang="ru-RU" sz="2800" dirty="0"/>
              <a:t>хранения культур с ограниченным ростом составляет около года.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097160" y="1751182"/>
            <a:ext cx="4896544" cy="2016224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Снижение скорости роста ниже некоторой точки приводит к гибели культуры.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204864"/>
            <a:ext cx="5036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88640"/>
            <a:ext cx="5036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788024" y="4581128"/>
            <a:ext cx="1656576" cy="64807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8024" y="5381600"/>
            <a:ext cx="1504176" cy="71169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571789" y="4104074"/>
            <a:ext cx="24575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Лиофильная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сушка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33166" y="5759628"/>
            <a:ext cx="2810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Криосохранение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4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993300"/>
                </a:solidFill>
              </a:rPr>
              <a:t>2. </a:t>
            </a:r>
            <a:r>
              <a:rPr lang="ru-RU" sz="3200" b="1" dirty="0" smtClean="0">
                <a:solidFill>
                  <a:srgbClr val="993300"/>
                </a:solidFill>
              </a:rPr>
              <a:t>Задачи и значение </a:t>
            </a:r>
            <a:r>
              <a:rPr lang="ru-RU" sz="3200" b="1" dirty="0" err="1" smtClean="0">
                <a:solidFill>
                  <a:srgbClr val="993300"/>
                </a:solidFill>
              </a:rPr>
              <a:t>криосохранения</a:t>
            </a:r>
            <a:r>
              <a:rPr lang="ru-RU" sz="3200" b="1" dirty="0" smtClean="0">
                <a:solidFill>
                  <a:srgbClr val="993300"/>
                </a:solidFill>
              </a:rPr>
              <a:t> растительного генофонда </a:t>
            </a:r>
            <a:endParaRPr lang="ru-RU" sz="3200" dirty="0">
              <a:solidFill>
                <a:srgbClr val="99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u="sng" dirty="0" err="1"/>
              <a:t>Криосохранение</a:t>
            </a:r>
            <a:r>
              <a:rPr lang="ru-RU" dirty="0"/>
              <a:t>  - это единственный способ полного прекращения роста тканей высших растений является, т.е. хранение при температуре жидкого азота или других достаточно низких температурах. </a:t>
            </a:r>
            <a:endParaRPr lang="ru-RU" dirty="0" smtClean="0"/>
          </a:p>
          <a:p>
            <a:r>
              <a:rPr lang="ru-RU" b="1" u="sng" dirty="0" err="1" smtClean="0"/>
              <a:t>Криосохранение</a:t>
            </a:r>
            <a:r>
              <a:rPr lang="ru-RU" b="1" u="sng" dirty="0" smtClean="0"/>
              <a:t> </a:t>
            </a:r>
            <a:r>
              <a:rPr lang="ru-RU" dirty="0"/>
              <a:t>- замораживание при сверхнизких температурах. Обычно его проводят в жидком азоте, при температуре -196</a:t>
            </a:r>
            <a:r>
              <a:rPr lang="ru-RU" baseline="30000" dirty="0"/>
              <a:t>o</a:t>
            </a:r>
            <a:r>
              <a:rPr lang="ru-RU" dirty="0"/>
              <a:t>C.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2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04" y="260648"/>
            <a:ext cx="9144000" cy="1777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Успех низкотемпературной консервации зависит от ряда </a:t>
            </a:r>
            <a:r>
              <a:rPr lang="ru-RU" sz="2800" dirty="0" smtClean="0"/>
              <a:t>факторов:</a:t>
            </a:r>
            <a:endParaRPr lang="ru-RU" sz="11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31921270"/>
              </p:ext>
            </p:extLst>
          </p:nvPr>
        </p:nvGraphicFramePr>
        <p:xfrm>
          <a:off x="0" y="530051"/>
          <a:ext cx="9143206" cy="630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229600" cy="381642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Существенную роль в успешном замораживании клеток играет их морфофизиологическое состояние: клетки, находящиеся в стационарной фазе роста, менее устойчивы к повреждающему действию низкотемпературной консервации, чем клетки, находящиеся в экспоненциальной фазе роста. </a:t>
            </a:r>
            <a:r>
              <a:rPr lang="ru-RU" dirty="0"/>
              <a:t>Клетки для замораживания отбирают в середине экспоненциальной фазы ростовой кривой.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337" t="19518" r="1820" b="22727"/>
          <a:stretch/>
        </p:blipFill>
        <p:spPr bwMode="auto">
          <a:xfrm>
            <a:off x="2915816" y="4114800"/>
            <a:ext cx="6207472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4621591" y="4293096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57495" y="5661248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621591" y="5661248"/>
            <a:ext cx="212437" cy="314060"/>
          </a:xfrm>
          <a:custGeom>
            <a:avLst/>
            <a:gdLst>
              <a:gd name="connsiteX0" fmla="*/ 0 w 212437"/>
              <a:gd name="connsiteY0" fmla="*/ 0 h 314060"/>
              <a:gd name="connsiteX1" fmla="*/ 110837 w 212437"/>
              <a:gd name="connsiteY1" fmla="*/ 314037 h 314060"/>
              <a:gd name="connsiteX2" fmla="*/ 212437 w 212437"/>
              <a:gd name="connsiteY2" fmla="*/ 18473 h 314060"/>
              <a:gd name="connsiteX3" fmla="*/ 212437 w 212437"/>
              <a:gd name="connsiteY3" fmla="*/ 18473 h 31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37" h="314060">
                <a:moveTo>
                  <a:pt x="0" y="0"/>
                </a:moveTo>
                <a:cubicBezTo>
                  <a:pt x="37715" y="155479"/>
                  <a:pt x="75431" y="310958"/>
                  <a:pt x="110837" y="314037"/>
                </a:cubicBezTo>
                <a:cubicBezTo>
                  <a:pt x="146243" y="317116"/>
                  <a:pt x="212437" y="18473"/>
                  <a:pt x="212437" y="18473"/>
                </a:cubicBezTo>
                <a:lnTo>
                  <a:pt x="212437" y="18473"/>
                </a:lnTo>
              </a:path>
            </a:pathLst>
          </a:custGeom>
          <a:ln w="28575">
            <a:solidFill>
              <a:srgbClr val="289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027278" y="4365104"/>
            <a:ext cx="288032" cy="288032"/>
            <a:chOff x="1043608" y="4797152"/>
            <a:chExt cx="288032" cy="28803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043608" y="4797152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043608" y="4797152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1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Для растительных клеток часто требуется предварительное культивирование в особых условиях.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33656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среду добавляют различные вещества, например: </a:t>
            </a:r>
            <a:endParaRPr lang="ru-RU" dirty="0" smtClean="0"/>
          </a:p>
          <a:p>
            <a:r>
              <a:rPr lang="ru-RU" dirty="0" smtClean="0">
                <a:solidFill>
                  <a:srgbClr val="993300"/>
                </a:solidFill>
              </a:rPr>
              <a:t>2-6</a:t>
            </a:r>
            <a:r>
              <a:rPr lang="ru-RU" dirty="0">
                <a:solidFill>
                  <a:srgbClr val="993300"/>
                </a:solidFill>
              </a:rPr>
              <a:t>% </a:t>
            </a:r>
            <a:r>
              <a:rPr lang="ru-RU" dirty="0" err="1">
                <a:solidFill>
                  <a:srgbClr val="993300"/>
                </a:solidFill>
              </a:rPr>
              <a:t>маннит</a:t>
            </a:r>
            <a:r>
              <a:rPr lang="ru-RU" dirty="0">
                <a:solidFill>
                  <a:srgbClr val="993300"/>
                </a:solidFill>
              </a:rPr>
              <a:t> или сорбит для уменьшения размера вакуолей; </a:t>
            </a:r>
            <a:endParaRPr lang="ru-RU" dirty="0" smtClean="0">
              <a:solidFill>
                <a:srgbClr val="993300"/>
              </a:solidFill>
            </a:endParaRPr>
          </a:p>
          <a:p>
            <a:r>
              <a:rPr lang="ru-RU" dirty="0" smtClean="0"/>
              <a:t>аминокислоты</a:t>
            </a:r>
            <a:r>
              <a:rPr lang="ru-RU" dirty="0"/>
              <a:t>, в первую очередь </a:t>
            </a:r>
            <a:r>
              <a:rPr lang="ru-RU" dirty="0" err="1"/>
              <a:t>пролин</a:t>
            </a:r>
            <a:r>
              <a:rPr lang="ru-RU" dirty="0"/>
              <a:t>, который служит для связывания воды в клетке (концентрация до 1 моля или 11,5%), </a:t>
            </a:r>
            <a:endParaRPr lang="ru-RU" dirty="0" smtClean="0"/>
          </a:p>
          <a:p>
            <a:r>
              <a:rPr lang="ru-RU" dirty="0" smtClean="0">
                <a:solidFill>
                  <a:srgbClr val="993300"/>
                </a:solidFill>
              </a:rPr>
              <a:t>аспарагин</a:t>
            </a:r>
            <a:r>
              <a:rPr lang="ru-RU" dirty="0">
                <a:solidFill>
                  <a:srgbClr val="993300"/>
                </a:solidFill>
              </a:rPr>
              <a:t>, </a:t>
            </a:r>
            <a:endParaRPr lang="ru-RU" dirty="0" smtClean="0">
              <a:solidFill>
                <a:srgbClr val="993300"/>
              </a:solidFill>
            </a:endParaRPr>
          </a:p>
          <a:p>
            <a:r>
              <a:rPr lang="ru-RU" dirty="0" smtClean="0"/>
              <a:t>γ-аминомасляную </a:t>
            </a:r>
            <a:r>
              <a:rPr lang="ru-RU" dirty="0"/>
              <a:t>кислоту; </a:t>
            </a:r>
            <a:endParaRPr lang="ru-RU" dirty="0" smtClean="0"/>
          </a:p>
          <a:p>
            <a:r>
              <a:rPr lang="ru-RU" dirty="0" err="1" smtClean="0">
                <a:solidFill>
                  <a:srgbClr val="993300"/>
                </a:solidFill>
              </a:rPr>
              <a:t>диметилсульфоксид</a:t>
            </a:r>
            <a:r>
              <a:rPr lang="ru-RU" dirty="0" smtClean="0">
                <a:solidFill>
                  <a:srgbClr val="993300"/>
                </a:solidFill>
              </a:rPr>
              <a:t> </a:t>
            </a:r>
            <a:r>
              <a:rPr lang="ru-RU" dirty="0">
                <a:solidFill>
                  <a:srgbClr val="993300"/>
                </a:solidFill>
              </a:rPr>
              <a:t>(ДМСО), который добавляют к среде для </a:t>
            </a:r>
            <a:r>
              <a:rPr lang="ru-RU" dirty="0" err="1">
                <a:solidFill>
                  <a:srgbClr val="993300"/>
                </a:solidFill>
              </a:rPr>
              <a:t>предкультивирования</a:t>
            </a:r>
            <a:r>
              <a:rPr lang="ru-RU" dirty="0">
                <a:solidFill>
                  <a:srgbClr val="993300"/>
                </a:solidFill>
              </a:rPr>
              <a:t> в концентрации от 2,5 до 10% на 48 часов для увеличения проницаемости цитоплазматической </a:t>
            </a:r>
            <a:r>
              <a:rPr lang="ru-RU" dirty="0" smtClean="0">
                <a:solidFill>
                  <a:srgbClr val="993300"/>
                </a:solidFill>
              </a:rPr>
              <a:t>мембраны.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Применяют </a:t>
            </a:r>
            <a:r>
              <a:rPr lang="ru-RU" dirty="0"/>
              <a:t>искусственное закаливание к холоду, когда снижают температуру культивирования, имитируя естественный осенний процесс подготовки к периоду зимнего покоя (применим только для растений умеренного климата). Клеточные культуры выдерживают несколько суток при температуре +8 </a:t>
            </a:r>
            <a:r>
              <a:rPr lang="ru-RU" dirty="0" smtClean="0"/>
              <a:t>… </a:t>
            </a:r>
            <a:r>
              <a:rPr lang="ru-RU" dirty="0"/>
              <a:t>+10</a:t>
            </a:r>
            <a:r>
              <a:rPr lang="ru-RU" baseline="30000" dirty="0"/>
              <a:t>o</a:t>
            </a:r>
            <a:r>
              <a:rPr lang="ru-RU" dirty="0"/>
              <a:t>C, а затем при +2 </a:t>
            </a:r>
            <a:r>
              <a:rPr lang="ru-RU" dirty="0" smtClean="0"/>
              <a:t>… </a:t>
            </a:r>
            <a:r>
              <a:rPr lang="ru-RU" dirty="0"/>
              <a:t>+5</a:t>
            </a:r>
            <a:r>
              <a:rPr lang="ru-RU" baseline="30000" dirty="0"/>
              <a:t>o</a:t>
            </a:r>
            <a:r>
              <a:rPr lang="ru-RU" dirty="0"/>
              <a:t>C в течение 1 - 6 недель.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1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01000" cy="576064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993300"/>
                </a:solidFill>
              </a:rPr>
              <a:t>1. Методы </a:t>
            </a:r>
            <a:r>
              <a:rPr lang="ru-RU" sz="3200" b="1" dirty="0">
                <a:solidFill>
                  <a:srgbClr val="993300"/>
                </a:solidFill>
              </a:rPr>
              <a:t>сохранения генофонда </a:t>
            </a:r>
            <a:r>
              <a:rPr lang="ru-RU" sz="3200" b="1" dirty="0" smtClean="0">
                <a:solidFill>
                  <a:srgbClr val="993300"/>
                </a:solidFill>
              </a:rPr>
              <a:t>растений</a:t>
            </a:r>
            <a:endParaRPr lang="ru-RU" sz="3200" dirty="0">
              <a:solidFill>
                <a:srgbClr val="99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7834984" cy="360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Способы </a:t>
            </a:r>
            <a:r>
              <a:rPr lang="ru-RU" dirty="0"/>
              <a:t>сохранения генофонда высших растений: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заповедники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национальные </a:t>
            </a:r>
            <a:r>
              <a:rPr lang="ru-RU" dirty="0">
                <a:solidFill>
                  <a:srgbClr val="C00000"/>
                </a:solidFill>
              </a:rPr>
              <a:t>парки,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банки </a:t>
            </a:r>
            <a:r>
              <a:rPr lang="ru-RU" dirty="0">
                <a:solidFill>
                  <a:srgbClr val="C00000"/>
                </a:solidFill>
              </a:rPr>
              <a:t>семян. 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i="1" dirty="0" smtClean="0"/>
              <a:t>Во </a:t>
            </a:r>
            <a:r>
              <a:rPr lang="ru-RU" i="1" dirty="0"/>
              <a:t>многих странах </a:t>
            </a:r>
            <a:r>
              <a:rPr lang="ru-RU" i="1" dirty="0" smtClean="0"/>
              <a:t>созданы </a:t>
            </a:r>
            <a:r>
              <a:rPr lang="ru-RU" i="1" dirty="0"/>
              <a:t>национальные программы по сохранению природного богатства генетических </a:t>
            </a:r>
            <a:r>
              <a:rPr lang="ru-RU" i="1" dirty="0" err="1"/>
              <a:t>фиторесурсов</a:t>
            </a:r>
            <a:r>
              <a:rPr lang="ru-RU" i="1" dirty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r="10236"/>
          <a:stretch/>
        </p:blipFill>
        <p:spPr bwMode="auto">
          <a:xfrm>
            <a:off x="7243709" y="692696"/>
            <a:ext cx="1884915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4813" r="12991" b="17803"/>
          <a:stretch/>
        </p:blipFill>
        <p:spPr bwMode="auto">
          <a:xfrm>
            <a:off x="5004048" y="1138737"/>
            <a:ext cx="2448273" cy="1967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25656" r="12152" b="20208"/>
          <a:stretch/>
        </p:blipFill>
        <p:spPr bwMode="auto">
          <a:xfrm>
            <a:off x="5220072" y="4369932"/>
            <a:ext cx="38188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59118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Необходимым компонентом таких программ является создание банков зародышевой плазмы (</a:t>
            </a:r>
            <a:r>
              <a:rPr lang="ru-RU" sz="2000" dirty="0" err="1"/>
              <a:t>germplasm</a:t>
            </a:r>
            <a:r>
              <a:rPr lang="ru-RU" sz="2000" dirty="0"/>
              <a:t>): </a:t>
            </a:r>
            <a:r>
              <a:rPr lang="ru-RU" sz="2000" dirty="0">
                <a:solidFill>
                  <a:srgbClr val="C00000"/>
                </a:solidFill>
              </a:rPr>
              <a:t>семян, меристем, пыльцы, зародышей, культур тканей и клеток и др. генетического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42529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33843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Сверхнизкие температуры обеспечивают длительное (десятки и сотни тысяч лет) хранение биологических объектов, т.е. организацию </a:t>
            </a:r>
            <a:r>
              <a:rPr lang="ru-RU" u="sng" dirty="0" err="1"/>
              <a:t>криобанков</a:t>
            </a:r>
            <a:r>
              <a:rPr lang="ru-RU" u="sng" dirty="0"/>
              <a:t>,</a:t>
            </a:r>
            <a:r>
              <a:rPr lang="ru-RU" dirty="0"/>
              <a:t> из которых исследователь в любое удобное время может получить необходимый материал: </a:t>
            </a:r>
            <a:r>
              <a:rPr lang="ru-RU" dirty="0">
                <a:solidFill>
                  <a:srgbClr val="993300"/>
                </a:solidFill>
              </a:rPr>
              <a:t>семена, пыльцу, меристемы, </a:t>
            </a:r>
            <a:r>
              <a:rPr lang="ru-RU" dirty="0" err="1">
                <a:solidFill>
                  <a:srgbClr val="993300"/>
                </a:solidFill>
              </a:rPr>
              <a:t>эмбриоиды</a:t>
            </a:r>
            <a:r>
              <a:rPr lang="ru-RU" dirty="0">
                <a:solidFill>
                  <a:srgbClr val="993300"/>
                </a:solidFill>
              </a:rPr>
              <a:t> и клетки.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96" y="3701815"/>
            <a:ext cx="5232623" cy="31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571269"/>
            <a:ext cx="36724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>
                <a:solidFill>
                  <a:schemeClr val="tx1">
                    <a:lumMod val="75000"/>
                  </a:schemeClr>
                </a:solidFill>
              </a:rPr>
              <a:t>К</a:t>
            </a:r>
            <a:r>
              <a:rPr lang="ru-RU" sz="2600" dirty="0" err="1"/>
              <a:t>риобанки</a:t>
            </a:r>
            <a:r>
              <a:rPr lang="ru-RU" sz="2600" dirty="0"/>
              <a:t> позволяют значительно экономить затраты по сравнению с депонированием, не говоря уже о постоянно растущих </a:t>
            </a:r>
            <a:r>
              <a:rPr lang="ru-RU" sz="2600" dirty="0" smtClean="0"/>
              <a:t>коллекциях.</a:t>
            </a:r>
            <a:endParaRPr lang="ru-RU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2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В РАН </a:t>
            </a:r>
            <a:r>
              <a:rPr lang="ru-RU" i="1" dirty="0" err="1"/>
              <a:t>криобанк</a:t>
            </a:r>
            <a:r>
              <a:rPr lang="ru-RU" i="1" dirty="0"/>
              <a:t> был впервые организован в 1976 г. Для начала в качестве модельного объекта была использована морковь в виде молодой суспензии клеток. Был разработан метод замораживания специально по отношению к данному объекту, после чего клетки сохранялись в жидком азоте при температуре –196 </a:t>
            </a:r>
            <a:r>
              <a:rPr lang="ru-RU" b="1" i="1" dirty="0"/>
              <a:t>°</a:t>
            </a:r>
            <a:r>
              <a:rPr lang="ru-RU" i="1" dirty="0"/>
              <a:t>С. </a:t>
            </a:r>
          </a:p>
          <a:p>
            <a:r>
              <a:rPr lang="ru-RU" i="1" dirty="0"/>
              <a:t>В 1979 году для спасения исчезающих видов в дополнение к традиционным способам было предложено хранить семена, апексы (верхушечные почки побега), </a:t>
            </a:r>
            <a:r>
              <a:rPr lang="ru-RU" i="1" dirty="0" err="1"/>
              <a:t>эмбриоиды</a:t>
            </a:r>
            <a:r>
              <a:rPr lang="ru-RU" i="1" dirty="0"/>
              <a:t> и клетки, культивируемые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и способные регенерировать растения, в жидком азоте. </a:t>
            </a:r>
            <a:r>
              <a:rPr lang="ru-RU" i="1" dirty="0" err="1"/>
              <a:t>Криобанки</a:t>
            </a:r>
            <a:r>
              <a:rPr lang="ru-RU" i="1" dirty="0"/>
              <a:t> семян сельскохозяйственных культур и их дикорастущих сородичей существуют в развитых странах уже около 50 лет.</a:t>
            </a:r>
          </a:p>
          <a:p>
            <a:endParaRPr lang="ru-RU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4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05" y="1484784"/>
            <a:ext cx="3467783" cy="5256584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442913">
              <a:buNone/>
            </a:pPr>
            <a:r>
              <a:rPr lang="ru-RU" dirty="0"/>
              <a:t>Трудности </a:t>
            </a:r>
            <a:r>
              <a:rPr lang="ru-RU" dirty="0" err="1"/>
              <a:t>криосохранения</a:t>
            </a:r>
            <a:r>
              <a:rPr lang="ru-RU" dirty="0"/>
              <a:t> растений связаны со спецификой растительных клеток. Растительные клетки имеют большие размеры, большие вакуоли и много воды.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8922568" cy="1224136"/>
          </a:xfrm>
          <a:prstGeom prst="round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Криосохрание</a:t>
            </a:r>
            <a:r>
              <a:rPr lang="ru-RU" sz="2000" dirty="0"/>
              <a:t> </a:t>
            </a:r>
            <a:r>
              <a:rPr lang="ru-RU" sz="2000" dirty="0" smtClean="0"/>
              <a:t>обеспечивает </a:t>
            </a:r>
            <a:r>
              <a:rPr lang="ru-RU" sz="2000" dirty="0"/>
              <a:t>стабильность всех генетических характеристик </a:t>
            </a:r>
            <a:r>
              <a:rPr lang="ru-RU" sz="2000" dirty="0" smtClean="0"/>
              <a:t> культуры</a:t>
            </a:r>
            <a:r>
              <a:rPr lang="ru-RU" sz="2000" dirty="0"/>
              <a:t>, в том числе и способности к регенерации целых растений после оттаивания.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90536"/>
            <a:ext cx="5250160" cy="418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563888" y="3609020"/>
            <a:ext cx="1152128" cy="504056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0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8922568" cy="2808312"/>
          </a:xfrm>
        </p:spPr>
        <p:txBody>
          <a:bodyPr>
            <a:normAutofit fontScale="85000" lnSpcReduction="10000"/>
          </a:bodyPr>
          <a:lstStyle/>
          <a:p>
            <a:pPr marL="0" indent="442913">
              <a:buNone/>
            </a:pPr>
            <a:r>
              <a:rPr lang="ru-RU" sz="3100" i="1" dirty="0"/>
              <a:t>Образование льда и дегидратация являются основными факторами, способными привести клетку к гибели при замораживании. Обычно кристаллы льда вначале образуются в межклеточном пространстве, а затем внутри клетки. Их рост оказывает механическое воздействие на клетки, разрушая клеточные мембраны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68" y="2564904"/>
            <a:ext cx="4674096" cy="35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504" y="2492896"/>
            <a:ext cx="4249464" cy="4261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2913">
              <a:buFont typeface="Arial" pitchFamily="34" charset="0"/>
              <a:buNone/>
            </a:pPr>
            <a:r>
              <a:rPr lang="ru-RU" i="1" dirty="0" smtClean="0"/>
              <a:t>Кроме того, кристаллы льда играют </a:t>
            </a:r>
            <a:r>
              <a:rPr lang="ru-RU" i="1" dirty="0" err="1" smtClean="0"/>
              <a:t>водоотнимающую</a:t>
            </a:r>
            <a:r>
              <a:rPr lang="ru-RU" i="1" dirty="0" smtClean="0"/>
              <a:t> роль, что приводит к значительной дегидратации клетки и возможной ее гибели от осмотического стресса. Максимальная скорость роста кристаллов льда находится в пределах от </a:t>
            </a:r>
            <a:br>
              <a:rPr lang="ru-RU" i="1" dirty="0" smtClean="0"/>
            </a:br>
            <a:r>
              <a:rPr lang="ru-RU" i="1" dirty="0" smtClean="0"/>
              <a:t>–20 °С до –60 °С. </a:t>
            </a:r>
          </a:p>
          <a:p>
            <a:pPr marL="0" indent="442913">
              <a:buFont typeface="Arial" pitchFamily="34" charset="0"/>
              <a:buNone/>
            </a:pPr>
            <a:r>
              <a:rPr lang="ru-RU" i="1" dirty="0" smtClean="0"/>
              <a:t>При температуре –140 °С рост кристаллов льда совершенно прекращается.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39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40" y="476672"/>
            <a:ext cx="8856984" cy="1944216"/>
          </a:xfr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замораживании и при оттаивании клеткам важно с оптимальной скоростью «проскочить» температуру образования льда.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852936"/>
            <a:ext cx="6985209" cy="954107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 cmpd="dbl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993300"/>
                </a:solidFill>
              </a:rPr>
              <a:t>Кристаллизация льда затрудняется в присутствии </a:t>
            </a:r>
            <a:r>
              <a:rPr lang="ru-RU" sz="2800" dirty="0" err="1">
                <a:solidFill>
                  <a:srgbClr val="993300"/>
                </a:solidFill>
              </a:rPr>
              <a:t>криопротекторов</a:t>
            </a:r>
            <a:r>
              <a:rPr lang="ru-RU" sz="2800" dirty="0">
                <a:solidFill>
                  <a:srgbClr val="99330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365104"/>
            <a:ext cx="8280920" cy="1938992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 cmpd="dbl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Криопротекторы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- вещества, позволяющие снизить повреждающее действие физико-химических факторов при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криоконсервировании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К ним относятся сахароза, декстран, этиленгликоль,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поливинилпирролидон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диметилсульфоксид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(ДМСО), глицерин.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7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72208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442913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ыживаемость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клеток растений при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криосохранении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зависит от таких факторов как их способность к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холодовому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закаливанию, скорости снижения температуры и условий оттаивания.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16632"/>
            <a:ext cx="8712968" cy="1944216"/>
          </a:xfrm>
          <a:prstGeom prst="round2Diag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Действие </a:t>
            </a:r>
            <a:r>
              <a:rPr lang="ru-RU" sz="2400" dirty="0" err="1">
                <a:solidFill>
                  <a:schemeClr val="tx2"/>
                </a:solidFill>
              </a:rPr>
              <a:t>криопротекторов</a:t>
            </a:r>
            <a:r>
              <a:rPr lang="ru-RU" sz="2400" dirty="0">
                <a:solidFill>
                  <a:schemeClr val="tx2"/>
                </a:solidFill>
              </a:rPr>
              <a:t> состоит в снижении точки замерзания воды. Они способны связывать внутриклеточную воду, повышать вязкость раствора, защищая таким образом клетку от механического и осмотического стресса. 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843808" y="2204864"/>
            <a:ext cx="3168352" cy="648072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Криопротекторы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55576" y="3171482"/>
            <a:ext cx="3456384" cy="1368152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проникающие (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диметилсульфоксид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(ДМСО))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644008" y="3171482"/>
            <a:ext cx="3672408" cy="136815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</a:rPr>
              <a:t>непроникающие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ru-RU" sz="1900" dirty="0" err="1">
                <a:solidFill>
                  <a:schemeClr val="tx1">
                    <a:lumMod val="50000"/>
                  </a:schemeClr>
                </a:solidFill>
              </a:rPr>
              <a:t>поливинилпиролидон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, декстран, </a:t>
            </a:r>
            <a:r>
              <a:rPr lang="ru-RU" sz="1900" dirty="0" err="1">
                <a:solidFill>
                  <a:schemeClr val="tx1">
                    <a:lumMod val="50000"/>
                  </a:schemeClr>
                </a:solidFill>
              </a:rPr>
              <a:t>полиэтиленгликоль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635896" y="2852936"/>
            <a:ext cx="216024" cy="31854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32040" y="2852936"/>
            <a:ext cx="288032" cy="31854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89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>
            <a:normAutofit fontScale="92500" lnSpcReduction="20000"/>
          </a:bodyPr>
          <a:lstStyle/>
          <a:p>
            <a:pPr marL="0" indent="442913">
              <a:buNone/>
            </a:pPr>
            <a:r>
              <a:rPr lang="ru-RU" dirty="0"/>
              <a:t>Для </a:t>
            </a:r>
            <a:r>
              <a:rPr lang="ru-RU" u="sng" dirty="0"/>
              <a:t>определения токсичности </a:t>
            </a:r>
            <a:r>
              <a:rPr lang="ru-RU" dirty="0" err="1"/>
              <a:t>криопротектора</a:t>
            </a:r>
            <a:r>
              <a:rPr lang="ru-RU" dirty="0"/>
              <a:t> клетки выдерживают при комнатной температуре в различных его концентрациях в течение 30 - 50 минут, после чего определяют их жизнеспособность. </a:t>
            </a:r>
            <a:endParaRPr lang="ru-RU" dirty="0" smtClean="0"/>
          </a:p>
          <a:p>
            <a:pPr marL="0" indent="442913">
              <a:buNone/>
            </a:pPr>
            <a:r>
              <a:rPr lang="ru-RU" dirty="0" smtClean="0">
                <a:solidFill>
                  <a:srgbClr val="993300"/>
                </a:solidFill>
              </a:rPr>
              <a:t>Дополнительно </a:t>
            </a:r>
            <a:r>
              <a:rPr lang="ru-RU" dirty="0">
                <a:solidFill>
                  <a:srgbClr val="993300"/>
                </a:solidFill>
              </a:rPr>
              <a:t>оценивают его </a:t>
            </a:r>
            <a:r>
              <a:rPr lang="ru-RU" u="sng" dirty="0" err="1">
                <a:solidFill>
                  <a:srgbClr val="993300"/>
                </a:solidFill>
              </a:rPr>
              <a:t>протективные</a:t>
            </a:r>
            <a:r>
              <a:rPr lang="ru-RU" u="sng" dirty="0">
                <a:solidFill>
                  <a:srgbClr val="993300"/>
                </a:solidFill>
              </a:rPr>
              <a:t> свойства </a:t>
            </a:r>
            <a:r>
              <a:rPr lang="ru-RU" dirty="0">
                <a:solidFill>
                  <a:srgbClr val="993300"/>
                </a:solidFill>
              </a:rPr>
              <a:t>путем пробного замораживания и оттаивания культур. </a:t>
            </a:r>
            <a:r>
              <a:rPr lang="ru-RU" sz="2600" i="1" dirty="0">
                <a:solidFill>
                  <a:schemeClr val="accent6">
                    <a:lumMod val="75000"/>
                  </a:schemeClr>
                </a:solidFill>
              </a:rPr>
              <a:t>Наиболее часто в качестве </a:t>
            </a:r>
            <a:r>
              <a:rPr lang="ru-RU" sz="2600" i="1" dirty="0" err="1">
                <a:solidFill>
                  <a:schemeClr val="accent6">
                    <a:lumMod val="75000"/>
                  </a:schemeClr>
                </a:solidFill>
              </a:rPr>
              <a:t>криопротекторов</a:t>
            </a:r>
            <a:r>
              <a:rPr lang="ru-RU" sz="2600" i="1" dirty="0">
                <a:solidFill>
                  <a:schemeClr val="accent6">
                    <a:lumMod val="75000"/>
                  </a:schemeClr>
                </a:solidFill>
              </a:rPr>
              <a:t> используют глицерин и </a:t>
            </a:r>
            <a:r>
              <a:rPr lang="ru-RU" sz="2600" i="1" dirty="0" err="1">
                <a:solidFill>
                  <a:schemeClr val="accent6">
                    <a:lumMod val="75000"/>
                  </a:schemeClr>
                </a:solidFill>
              </a:rPr>
              <a:t>диметилсульфоксид</a:t>
            </a:r>
            <a:r>
              <a:rPr lang="ru-RU" sz="2600" i="1" dirty="0">
                <a:solidFill>
                  <a:schemeClr val="accent6">
                    <a:lumMod val="75000"/>
                  </a:schemeClr>
                </a:solidFill>
              </a:rPr>
              <a:t> (ДМСО). </a:t>
            </a:r>
            <a:r>
              <a:rPr lang="ru-RU" dirty="0">
                <a:solidFill>
                  <a:srgbClr val="993300"/>
                </a:solidFill>
              </a:rPr>
              <a:t>Перед добавлением </a:t>
            </a:r>
            <a:r>
              <a:rPr lang="ru-RU" dirty="0" err="1">
                <a:solidFill>
                  <a:srgbClr val="993300"/>
                </a:solidFill>
              </a:rPr>
              <a:t>криопротектора</a:t>
            </a:r>
            <a:r>
              <a:rPr lang="ru-RU" dirty="0">
                <a:solidFill>
                  <a:srgbClr val="993300"/>
                </a:solidFill>
              </a:rPr>
              <a:t> суспензию клеток концентрируют путем центрифугирования, </a:t>
            </a:r>
            <a:r>
              <a:rPr lang="ru-RU" dirty="0" err="1">
                <a:solidFill>
                  <a:srgbClr val="993300"/>
                </a:solidFill>
              </a:rPr>
              <a:t>надосадочную</a:t>
            </a:r>
            <a:r>
              <a:rPr lang="ru-RU" dirty="0">
                <a:solidFill>
                  <a:srgbClr val="993300"/>
                </a:solidFill>
              </a:rPr>
              <a:t> жидкость сливают. </a:t>
            </a:r>
            <a:endParaRPr lang="ru-RU" dirty="0" smtClean="0">
              <a:solidFill>
                <a:srgbClr val="993300"/>
              </a:solidFill>
            </a:endParaRPr>
          </a:p>
          <a:p>
            <a:pPr marL="0" indent="442913">
              <a:buNone/>
            </a:pPr>
            <a:r>
              <a:rPr lang="ru-RU" dirty="0" err="1" smtClean="0"/>
              <a:t>Криопротекторы</a:t>
            </a:r>
            <a:r>
              <a:rPr lang="ru-RU" dirty="0" smtClean="0"/>
              <a:t> </a:t>
            </a:r>
            <a:r>
              <a:rPr lang="ru-RU" dirty="0"/>
              <a:t>вносят в культуру за час до замораживания, что приводит к изменению проницаемости мембраны, изменению точки замерзания и оттаивания.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28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14" y="1242139"/>
            <a:ext cx="8784976" cy="5355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Работа по </a:t>
            </a:r>
            <a:r>
              <a:rPr lang="ru-RU" sz="2800" u="sng" dirty="0" err="1">
                <a:solidFill>
                  <a:schemeClr val="accent6">
                    <a:lumMod val="50000"/>
                  </a:schemeClr>
                </a:solidFill>
              </a:rPr>
              <a:t>криосохранению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 культуры клеток состоит из следующих этапов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0"/>
            <a:r>
              <a:rPr lang="ru-RU" sz="2800" dirty="0" smtClean="0"/>
              <a:t>подготовки </a:t>
            </a:r>
            <a:r>
              <a:rPr lang="ru-RU" sz="2800" dirty="0" smtClean="0"/>
              <a:t>культуры клеток</a:t>
            </a:r>
          </a:p>
          <a:p>
            <a:r>
              <a:rPr lang="ru-RU" sz="2800" dirty="0" smtClean="0"/>
              <a:t>добавления </a:t>
            </a:r>
            <a:r>
              <a:rPr lang="ru-RU" sz="2800" dirty="0" err="1" smtClean="0"/>
              <a:t>криопротектора</a:t>
            </a:r>
            <a:endParaRPr lang="ru-RU" sz="2800" dirty="0" smtClean="0"/>
          </a:p>
          <a:p>
            <a:pPr lvl="0"/>
            <a:r>
              <a:rPr lang="ru-RU" sz="2800" dirty="0" smtClean="0"/>
              <a:t>замораживания</a:t>
            </a:r>
          </a:p>
          <a:p>
            <a:r>
              <a:rPr lang="ru-RU" sz="2800" dirty="0" smtClean="0"/>
              <a:t>хранения в жидком азоте;</a:t>
            </a:r>
          </a:p>
          <a:p>
            <a:r>
              <a:rPr lang="ru-RU" sz="2800" dirty="0" smtClean="0"/>
              <a:t>оттаивания;</a:t>
            </a:r>
          </a:p>
          <a:p>
            <a:r>
              <a:rPr lang="ru-RU" sz="2800" dirty="0" smtClean="0"/>
              <a:t>удаления </a:t>
            </a:r>
            <a:r>
              <a:rPr lang="ru-RU" sz="2800" dirty="0" err="1" smtClean="0"/>
              <a:t>криопротектора</a:t>
            </a:r>
            <a:r>
              <a:rPr lang="ru-RU" sz="2800" dirty="0" smtClean="0"/>
              <a:t>;</a:t>
            </a:r>
          </a:p>
          <a:p>
            <a:r>
              <a:rPr lang="ru-RU" sz="2800" dirty="0" err="1" smtClean="0"/>
              <a:t>рекультивирования</a:t>
            </a:r>
            <a:r>
              <a:rPr lang="ru-RU" sz="2800" dirty="0" smtClean="0"/>
              <a:t> и регенерации растений</a:t>
            </a:r>
          </a:p>
          <a:p>
            <a:pPr marL="0" indent="0">
              <a:buNone/>
            </a:pPr>
            <a:r>
              <a:rPr lang="ru-RU" sz="2800" dirty="0" smtClean="0"/>
              <a:t> (рис.                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331640" y="5949280"/>
            <a:ext cx="1152128" cy="216024"/>
          </a:xfrm>
          <a:prstGeom prst="rightArrow">
            <a:avLst>
              <a:gd name="adj1" fmla="val 50000"/>
              <a:gd name="adj2" fmla="val 105155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596" y="0"/>
            <a:ext cx="9146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3. Технология </a:t>
            </a:r>
            <a:r>
              <a:rPr lang="ru-RU" sz="2800" b="1" dirty="0">
                <a:solidFill>
                  <a:srgbClr val="C00000"/>
                </a:solidFill>
              </a:rPr>
              <a:t>замораживания, </a:t>
            </a:r>
            <a:r>
              <a:rPr lang="ru-RU" sz="2800" b="1" dirty="0" err="1">
                <a:solidFill>
                  <a:srgbClr val="C00000"/>
                </a:solidFill>
              </a:rPr>
              <a:t>криосохранения</a:t>
            </a:r>
            <a:r>
              <a:rPr lang="ru-RU" sz="2800" b="1" dirty="0">
                <a:solidFill>
                  <a:srgbClr val="C00000"/>
                </a:solidFill>
              </a:rPr>
              <a:t>, оттаивания, реактивации клеток и меристем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9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6666" t="11503" r="15308" b="9155"/>
          <a:stretch/>
        </p:blipFill>
        <p:spPr bwMode="auto">
          <a:xfrm>
            <a:off x="35496" y="188640"/>
            <a:ext cx="5544616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185727"/>
            <a:ext cx="34918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Схема </a:t>
            </a:r>
            <a:r>
              <a:rPr lang="ru-RU" sz="2000" b="1" i="1" dirty="0" err="1"/>
              <a:t>криосохранения</a:t>
            </a:r>
            <a:r>
              <a:rPr lang="ru-RU" sz="2000" b="1" i="1" dirty="0"/>
              <a:t> культуры растительных клеток:</a:t>
            </a:r>
            <a:endParaRPr lang="ru-RU" sz="2000" b="1" dirty="0"/>
          </a:p>
          <a:p>
            <a:r>
              <a:rPr lang="ru-RU" sz="2000" i="1" dirty="0"/>
              <a:t>1 – подготовка культуры; </a:t>
            </a:r>
            <a:endParaRPr lang="ru-RU" sz="2000" i="1" dirty="0" smtClean="0"/>
          </a:p>
          <a:p>
            <a:r>
              <a:rPr lang="ru-RU" sz="2000" i="1" dirty="0" smtClean="0"/>
              <a:t>2 </a:t>
            </a:r>
            <a:r>
              <a:rPr lang="ru-RU" sz="2000" i="1" dirty="0"/>
              <a:t>– концентрирование культуры; </a:t>
            </a:r>
            <a:endParaRPr lang="ru-RU" sz="2000" i="1" dirty="0" smtClean="0"/>
          </a:p>
          <a:p>
            <a:r>
              <a:rPr lang="ru-RU" sz="2000" i="1" dirty="0" smtClean="0"/>
              <a:t>3 </a:t>
            </a:r>
            <a:r>
              <a:rPr lang="ru-RU" sz="2000" i="1" dirty="0"/>
              <a:t>– добавление </a:t>
            </a:r>
            <a:r>
              <a:rPr lang="ru-RU" sz="2000" i="1" dirty="0" err="1"/>
              <a:t>криопротетора</a:t>
            </a:r>
            <a:r>
              <a:rPr lang="ru-RU" sz="2000" i="1" dirty="0"/>
              <a:t>; </a:t>
            </a:r>
            <a:endParaRPr lang="ru-RU" sz="2000" i="1" dirty="0" smtClean="0"/>
          </a:p>
          <a:p>
            <a:r>
              <a:rPr lang="ru-RU" sz="2000" i="1" dirty="0" smtClean="0"/>
              <a:t>4 </a:t>
            </a:r>
            <a:r>
              <a:rPr lang="ru-RU" sz="2000" i="1" dirty="0"/>
              <a:t>– перенос в ампулы; </a:t>
            </a:r>
            <a:endParaRPr lang="ru-RU" sz="2000" i="1" dirty="0" smtClean="0"/>
          </a:p>
          <a:p>
            <a:r>
              <a:rPr lang="ru-RU" sz="2000" i="1" dirty="0" smtClean="0"/>
              <a:t>5 </a:t>
            </a:r>
            <a:r>
              <a:rPr lang="ru-RU" sz="2000" i="1" dirty="0"/>
              <a:t>– программное замораживание; </a:t>
            </a:r>
            <a:endParaRPr lang="ru-RU" sz="2000" i="1" dirty="0" smtClean="0"/>
          </a:p>
          <a:p>
            <a:r>
              <a:rPr lang="ru-RU" sz="2000" i="1" dirty="0" smtClean="0"/>
              <a:t>6 </a:t>
            </a:r>
            <a:r>
              <a:rPr lang="ru-RU" sz="2000" i="1" dirty="0"/>
              <a:t>– помещение в жидкий азот; </a:t>
            </a:r>
            <a:endParaRPr lang="ru-RU" sz="2000" i="1" dirty="0" smtClean="0"/>
          </a:p>
          <a:p>
            <a:r>
              <a:rPr lang="ru-RU" sz="2000" i="1" dirty="0" smtClean="0"/>
              <a:t>7 </a:t>
            </a:r>
            <a:r>
              <a:rPr lang="ru-RU" sz="2000" i="1" dirty="0"/>
              <a:t>– оттаивание; </a:t>
            </a:r>
            <a:endParaRPr lang="ru-RU" sz="2000" i="1" dirty="0" smtClean="0"/>
          </a:p>
          <a:p>
            <a:r>
              <a:rPr lang="ru-RU" sz="2000" i="1" dirty="0" smtClean="0"/>
              <a:t>8 </a:t>
            </a:r>
            <a:r>
              <a:rPr lang="ru-RU" sz="2000" i="1" dirty="0"/>
              <a:t>– перенос на чашки Петри; </a:t>
            </a:r>
            <a:endParaRPr lang="ru-RU" sz="2000" i="1" dirty="0" smtClean="0"/>
          </a:p>
          <a:p>
            <a:r>
              <a:rPr lang="ru-RU" sz="2000" i="1" dirty="0" smtClean="0"/>
              <a:t>9 </a:t>
            </a:r>
            <a:r>
              <a:rPr lang="ru-RU" sz="2000" i="1" dirty="0"/>
              <a:t>– удаление </a:t>
            </a:r>
            <a:r>
              <a:rPr lang="ru-RU" sz="2000" i="1" dirty="0" err="1"/>
              <a:t>криопротектора</a:t>
            </a:r>
            <a:r>
              <a:rPr lang="ru-RU" sz="2000" i="1" dirty="0"/>
              <a:t>; </a:t>
            </a:r>
            <a:endParaRPr lang="ru-RU" sz="2000" i="1" dirty="0" smtClean="0"/>
          </a:p>
          <a:p>
            <a:r>
              <a:rPr lang="ru-RU" sz="2000" i="1" dirty="0" smtClean="0"/>
              <a:t>10 </a:t>
            </a:r>
            <a:r>
              <a:rPr lang="ru-RU" sz="2000" i="1" dirty="0"/>
              <a:t>– возобновление роста; 11 – </a:t>
            </a:r>
            <a:r>
              <a:rPr lang="ru-RU" sz="2000" i="1" dirty="0" err="1"/>
              <a:t>рекультивирование</a:t>
            </a:r>
            <a:r>
              <a:rPr lang="ru-RU" sz="2000" i="1" dirty="0"/>
              <a:t>.</a:t>
            </a:r>
            <a:endParaRPr lang="ru-RU" sz="2000" dirty="0"/>
          </a:p>
          <a:p>
            <a:r>
              <a:rPr lang="ru-RU" sz="2000" dirty="0"/>
              <a:t>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9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Для </a:t>
            </a:r>
            <a:r>
              <a:rPr lang="ru-RU" sz="2800" dirty="0" err="1"/>
              <a:t>криосохранения</a:t>
            </a:r>
            <a:r>
              <a:rPr lang="ru-RU" sz="2800" dirty="0"/>
              <a:t> разных объектов требуются различные подходы и условия, начиная с самого начального этапа работы.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506916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Лучше всего методы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криосхранения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разработаны для суспензионных культур.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/>
              <a:t>Перед </a:t>
            </a:r>
            <a:r>
              <a:rPr lang="ru-RU" dirty="0"/>
              <a:t>применением процедуры </a:t>
            </a:r>
            <a:r>
              <a:rPr lang="ru-RU" dirty="0" err="1"/>
              <a:t>криосохранения</a:t>
            </a:r>
            <a:r>
              <a:rPr lang="ru-RU" dirty="0"/>
              <a:t> необходимо осуществить выбор наиболее подходящей фазы развития культуры</a:t>
            </a:r>
            <a:r>
              <a:rPr lang="ru-RU" dirty="0" smtClean="0"/>
              <a:t>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следующем этапе осуществляется предварительное культивирование клеток 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криопротектором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/>
              <a:t>Используют </a:t>
            </a:r>
            <a:r>
              <a:rPr lang="ru-RU" dirty="0"/>
              <a:t>как отдельные </a:t>
            </a:r>
            <a:r>
              <a:rPr lang="ru-RU" dirty="0" err="1"/>
              <a:t>криопротекторы</a:t>
            </a:r>
            <a:r>
              <a:rPr lang="ru-RU" dirty="0"/>
              <a:t>, так и их смеси, в которых токсичность одного из веществ снижается за счет </a:t>
            </a:r>
            <a:r>
              <a:rPr lang="ru-RU" dirty="0" err="1"/>
              <a:t>присутутвия</a:t>
            </a:r>
            <a:r>
              <a:rPr lang="ru-RU" dirty="0"/>
              <a:t> другого</a:t>
            </a:r>
            <a:r>
              <a:rPr lang="ru-RU" dirty="0" smtClean="0"/>
              <a:t>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Наряду с выбором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криопротекторов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очень важно найти оптимальную программу замораживания.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8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57" y="4077072"/>
            <a:ext cx="5156491" cy="2607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 </a:t>
            </a:r>
            <a:r>
              <a:rPr lang="ru-RU" sz="2400" dirty="0"/>
              <a:t>ним относятся </a:t>
            </a:r>
            <a:r>
              <a:rPr lang="ru-RU" sz="2400" dirty="0">
                <a:solidFill>
                  <a:srgbClr val="993300"/>
                </a:solidFill>
              </a:rPr>
              <a:t>древесные растения</a:t>
            </a:r>
            <a:r>
              <a:rPr lang="ru-RU" sz="2400" dirty="0"/>
              <a:t>, сохранение генофонда которых осуществляется в виде искусственных посадок, что требует значительных площадей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регулярного ухода.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3738" r="2716" b="4206"/>
          <a:stretch/>
        </p:blipFill>
        <p:spPr bwMode="auto">
          <a:xfrm>
            <a:off x="4114390" y="116632"/>
            <a:ext cx="489343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rgbClr val="993300"/>
                </a:solidFill>
              </a:rPr>
              <a:t>Х</a:t>
            </a:r>
            <a:r>
              <a:rPr lang="ru-RU" sz="3200" u="sng" dirty="0" smtClean="0">
                <a:solidFill>
                  <a:srgbClr val="993300"/>
                </a:solidFill>
              </a:rPr>
              <a:t>ранение </a:t>
            </a:r>
            <a:r>
              <a:rPr lang="ru-RU" sz="3200" u="sng" dirty="0">
                <a:solidFill>
                  <a:srgbClr val="993300"/>
                </a:solidFill>
              </a:rPr>
              <a:t>семян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351" y="832644"/>
            <a:ext cx="37444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00CC"/>
                </a:solidFill>
              </a:rPr>
              <a:t>Данный </a:t>
            </a:r>
            <a:r>
              <a:rPr lang="ru-RU" sz="2600" dirty="0">
                <a:solidFill>
                  <a:srgbClr val="0000CC"/>
                </a:solidFill>
              </a:rPr>
              <a:t>метод неприменим к тем видам растений, чьи семена не выдерживают длительного хранения.</a:t>
            </a:r>
            <a:endParaRPr lang="ru-RU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92" y="3717032"/>
            <a:ext cx="418955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712968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В настоящее время известны два способа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криосохранения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программное (медленное) и сверхбыстрое замораживание.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060848"/>
            <a:ext cx="3240360" cy="4320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 медленном постепенном замораживании температура в интервале от 0 до –40 </a:t>
            </a:r>
            <a:r>
              <a:rPr lang="ru-RU" sz="2400" b="1" i="1" dirty="0"/>
              <a:t>°</a:t>
            </a:r>
            <a:r>
              <a:rPr lang="ru-RU" sz="2400" dirty="0"/>
              <a:t>С снижается со скоростью 0,5</a:t>
            </a:r>
            <a:r>
              <a:rPr lang="ru-RU" sz="2400" i="1" dirty="0"/>
              <a:t>–</a:t>
            </a:r>
            <a:r>
              <a:rPr lang="ru-RU" sz="2400" dirty="0"/>
              <a:t>1 </a:t>
            </a:r>
            <a:r>
              <a:rPr lang="ru-RU" sz="2400" b="1" i="1" dirty="0"/>
              <a:t>°</a:t>
            </a:r>
            <a:r>
              <a:rPr lang="ru-RU" sz="2400" dirty="0"/>
              <a:t>С в минуту.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2060848"/>
            <a:ext cx="3240360" cy="4320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 быстром замораживании объект в ампуле с </a:t>
            </a:r>
            <a:r>
              <a:rPr lang="ru-RU" sz="2400" dirty="0" err="1"/>
              <a:t>криопротетором</a:t>
            </a:r>
            <a:r>
              <a:rPr lang="ru-RU" sz="2400" dirty="0"/>
              <a:t> погружается сразу в жидкий азот.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015716" y="1628800"/>
            <a:ext cx="252028" cy="1080120"/>
          </a:xfrm>
          <a:prstGeom prst="downArrow">
            <a:avLst>
              <a:gd name="adj1" fmla="val 50000"/>
              <a:gd name="adj2" fmla="val 134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00292" y="1715712"/>
            <a:ext cx="252028" cy="1080120"/>
          </a:xfrm>
          <a:prstGeom prst="downArrow">
            <a:avLst>
              <a:gd name="adj1" fmla="val 50000"/>
              <a:gd name="adj2" fmla="val 134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19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" y="147"/>
            <a:ext cx="9112347" cy="4220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Замораживание производят в специальных аппаратах. При их отсутствии - на спиртовой бане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(0,5 - 1 литр спирта наливают в термос с металлической колбой, погружают в него ампулы на 15 минут и добавляют при помешивании жидкий азот или сухой лед; доводят температуру до -32</a:t>
            </a:r>
            <a:r>
              <a:rPr lang="ru-RU" sz="2800" i="1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C (температура должна быть не выше -28 и не ниже -32</a:t>
            </a:r>
            <a:r>
              <a:rPr lang="ru-RU" sz="2800" i="1" baseline="30000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С)). </a:t>
            </a:r>
            <a:r>
              <a:rPr lang="ru-RU" dirty="0"/>
              <a:t>Далее переносят ампулы в жидкий азот.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965045"/>
            <a:ext cx="20288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2313"/>
            <a:ext cx="4283968" cy="287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512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1206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Программное </a:t>
            </a:r>
            <a:r>
              <a:rPr lang="ru-RU" dirty="0"/>
              <a:t>замораживание </a:t>
            </a:r>
            <a:r>
              <a:rPr lang="ru-RU" dirty="0" smtClean="0"/>
              <a:t>изучается давно</a:t>
            </a:r>
            <a:r>
              <a:rPr lang="ru-RU" dirty="0"/>
              <a:t>, </a:t>
            </a:r>
            <a:r>
              <a:rPr lang="ru-RU" dirty="0" smtClean="0"/>
              <a:t>и поэтому довольно </a:t>
            </a:r>
            <a:r>
              <a:rPr lang="ru-RU" dirty="0"/>
              <a:t>широко применяется для сохранения растительных и животных объектов.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этого требуются специальные конструкции с рабочей камерой, охлаждаемой с запрограммированной скоростью введение паров жидкого азота.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1408"/>
            <a:ext cx="3669432" cy="243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97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Образец </a:t>
            </a:r>
            <a:r>
              <a:rPr lang="ru-RU" sz="2400" dirty="0" err="1" smtClean="0"/>
              <a:t>криобанка</a:t>
            </a:r>
            <a:endParaRPr lang="ru-RU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1588"/>
            <a:ext cx="8136904" cy="52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475028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http://www.ippras.ru/cfc/cryo/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844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>
                <a:solidFill>
                  <a:srgbClr val="C00000"/>
                </a:solidFill>
              </a:rPr>
              <a:t>Хранение материала в жидком азоте практически не лимитировано.  </a:t>
            </a:r>
            <a:endParaRPr lang="ru-RU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Последним </a:t>
            </a:r>
            <a:r>
              <a:rPr lang="ru-RU" dirty="0"/>
              <a:t>этапом технологии </a:t>
            </a:r>
            <a:r>
              <a:rPr lang="ru-RU" dirty="0" err="1"/>
              <a:t>криосохранения</a:t>
            </a:r>
            <a:r>
              <a:rPr lang="ru-RU" dirty="0"/>
              <a:t> является оттаивание и проверка жизнеспособности клеток после хранения в жидком азоте. Этой фазе, как и фазе подготовки культуры до недавнего времени не придавалось серьезного значения, однако конечный результат во многом зависит от них. </a:t>
            </a:r>
            <a:endParaRPr lang="ru-RU" dirty="0" smtClean="0"/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Если замораживание осуществляют медленно, постепенно, то оттаивание должно быть проведено как можно быстрее.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01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9" t="13611" r="3894" b="4803"/>
          <a:stretch/>
        </p:blipFill>
        <p:spPr bwMode="auto">
          <a:xfrm>
            <a:off x="755576" y="34266"/>
            <a:ext cx="7848872" cy="664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156176" y="6237312"/>
            <a:ext cx="648072" cy="3679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70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5946"/>
            <a:ext cx="9144000" cy="4175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Иногда условия</a:t>
            </a:r>
            <a:r>
              <a:rPr lang="ru-RU" dirty="0"/>
              <a:t>, используемые для культивирования перед замораживанием, </a:t>
            </a:r>
            <a:r>
              <a:rPr lang="ru-RU" dirty="0" smtClean="0"/>
              <a:t>непригодны </a:t>
            </a:r>
            <a:r>
              <a:rPr lang="ru-RU" dirty="0"/>
              <a:t>для культивирования после оттаивания. Культуры </a:t>
            </a:r>
            <a:r>
              <a:rPr lang="ru-RU" dirty="0" smtClean="0"/>
              <a:t>пересаживаются </a:t>
            </a:r>
            <a:r>
              <a:rPr lang="ru-RU" dirty="0"/>
              <a:t>на восстанавливающую среду без промывки с сохранением в клетках </a:t>
            </a:r>
            <a:r>
              <a:rPr lang="ru-RU" dirty="0" err="1"/>
              <a:t>криопротекторов</a:t>
            </a:r>
            <a:r>
              <a:rPr lang="ru-RU" dirty="0"/>
              <a:t>. </a:t>
            </a:r>
            <a:r>
              <a:rPr lang="ru-RU" dirty="0" smtClean="0"/>
              <a:t>	Зачастую </a:t>
            </a:r>
            <a:r>
              <a:rPr lang="ru-RU" dirty="0" err="1"/>
              <a:t>криопротектор</a:t>
            </a:r>
            <a:r>
              <a:rPr lang="ru-RU" dirty="0"/>
              <a:t> удаляется специальными условиями промывки.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941168"/>
            <a:ext cx="9144000" cy="1833067"/>
          </a:xfrm>
          <a:prstGeom prst="rect">
            <a:avLst/>
          </a:prstGeom>
          <a:solidFill>
            <a:schemeClr val="tx2"/>
          </a:solidFill>
          <a:ln w="2222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dirty="0" smtClean="0"/>
              <a:t>Для определения </a:t>
            </a:r>
            <a:r>
              <a:rPr lang="ru-RU" dirty="0" err="1" smtClean="0"/>
              <a:t>жизнесопосбности</a:t>
            </a:r>
            <a:r>
              <a:rPr lang="ru-RU" dirty="0" smtClean="0"/>
              <a:t> клеток, тканей, органов и организмов после низкотемпературного хранения существуют специальные методы.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9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5135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u="sng" dirty="0" smtClean="0"/>
              <a:t>Физиологической основой </a:t>
            </a:r>
            <a:r>
              <a:rPr lang="ru-RU" b="1" i="1" u="sng" dirty="0" err="1" smtClean="0"/>
              <a:t>криосохранения</a:t>
            </a:r>
            <a:r>
              <a:rPr lang="ru-RU" b="1" i="1" u="sng" dirty="0" smtClean="0"/>
              <a:t> является  замедление роста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Замедления роста можно добиться следующими методами:</a:t>
            </a:r>
          </a:p>
          <a:p>
            <a:pPr marL="0" indent="360363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1. Хранение под слоем минерального масла (для бактериальных и грибных культур).</a:t>
            </a:r>
          </a:p>
          <a:p>
            <a:pPr marL="0" indent="360363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2. Изменение газового состава и атмосферного давления внутри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культурального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сосуда.</a:t>
            </a:r>
          </a:p>
          <a:p>
            <a:pPr marL="0" indent="360363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3. Изменение светового режима.</a:t>
            </a:r>
          </a:p>
          <a:p>
            <a:pPr marL="0" indent="360363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4. Охлаждение до температуры прекращения активного роста.</a:t>
            </a:r>
          </a:p>
          <a:p>
            <a:pPr marL="0" indent="360363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5. Применение гормональных и осмотических ингибиторов. Из гормональных ингибиторов наиболее часто используют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хлорхолинхлорид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(для растительных клеток), из осмотических -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маннит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в концентрации 3-6%.</a:t>
            </a:r>
          </a:p>
          <a:p>
            <a:pPr marL="0" indent="360363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6. Замена СaCl</a:t>
            </a:r>
            <a:r>
              <a:rPr lang="ru-RU" b="1" i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Ca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(NO</a:t>
            </a:r>
            <a:r>
              <a:rPr lang="ru-RU" b="1" i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b="1" i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в питательных средах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43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92500"/>
          </a:bodyPr>
          <a:lstStyle/>
          <a:p>
            <a:r>
              <a:rPr lang="ru-RU" dirty="0"/>
              <a:t>Проблема хранения генофонда растений и их клеточных </a:t>
            </a:r>
            <a:r>
              <a:rPr lang="ru-RU" dirty="0" smtClean="0"/>
              <a:t>штаммов, стала проблемой </a:t>
            </a:r>
            <a:r>
              <a:rPr lang="ru-RU" dirty="0" err="1"/>
              <a:t>криосохранения</a:t>
            </a:r>
            <a:r>
              <a:rPr lang="ru-RU" dirty="0"/>
              <a:t> семян, апексов побегов, эмбрионов и клеток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>
                <a:solidFill>
                  <a:srgbClr val="993300"/>
                </a:solidFill>
              </a:rPr>
              <a:t>Технология, связанная с </a:t>
            </a:r>
            <a:r>
              <a:rPr lang="ru-RU" dirty="0" err="1">
                <a:solidFill>
                  <a:srgbClr val="993300"/>
                </a:solidFill>
              </a:rPr>
              <a:t>криосохранением</a:t>
            </a:r>
            <a:r>
              <a:rPr lang="ru-RU" dirty="0">
                <a:solidFill>
                  <a:srgbClr val="993300"/>
                </a:solidFill>
              </a:rPr>
              <a:t> растительных объектов </a:t>
            </a:r>
            <a:r>
              <a:rPr lang="ru-RU" dirty="0" smtClean="0">
                <a:solidFill>
                  <a:srgbClr val="993300"/>
                </a:solidFill>
              </a:rPr>
              <a:t>развивается </a:t>
            </a:r>
            <a:r>
              <a:rPr lang="ru-RU" dirty="0">
                <a:solidFill>
                  <a:srgbClr val="993300"/>
                </a:solidFill>
              </a:rPr>
              <a:t>и постоянно совершенствуется. </a:t>
            </a:r>
            <a:endParaRPr lang="ru-RU" dirty="0" smtClean="0">
              <a:solidFill>
                <a:srgbClr val="993300"/>
              </a:solidFill>
            </a:endParaRPr>
          </a:p>
          <a:p>
            <a:r>
              <a:rPr lang="ru-RU" dirty="0" smtClean="0"/>
              <a:t>Технология </a:t>
            </a:r>
            <a:r>
              <a:rPr lang="ru-RU" dirty="0"/>
              <a:t>имеет будущее, т.к. уже сегодня </a:t>
            </a:r>
            <a:r>
              <a:rPr lang="ru-RU" dirty="0" err="1"/>
              <a:t>криобанки</a:t>
            </a:r>
            <a:r>
              <a:rPr lang="ru-RU" dirty="0"/>
              <a:t> </a:t>
            </a:r>
            <a:r>
              <a:rPr lang="ru-RU" dirty="0" smtClean="0"/>
              <a:t>значительно облегчают </a:t>
            </a:r>
            <a:r>
              <a:rPr lang="ru-RU" dirty="0"/>
              <a:t>работу селекционеров, предоставив им возможность широко использовать </a:t>
            </a:r>
            <a:r>
              <a:rPr lang="ru-RU" dirty="0" smtClean="0"/>
              <a:t>гены сортов</a:t>
            </a:r>
            <a:r>
              <a:rPr lang="ru-RU" dirty="0"/>
              <a:t>, в том числе старой </a:t>
            </a:r>
            <a:r>
              <a:rPr lang="ru-RU" dirty="0" smtClean="0"/>
              <a:t>селекции, </a:t>
            </a:r>
            <a:r>
              <a:rPr lang="ru-RU" dirty="0"/>
              <a:t>диких видов, а также исчезающих растений.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11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К настоящему времени в Институте физиологии растений им. </a:t>
            </a:r>
            <a:r>
              <a:rPr lang="ru-RU" i="1" dirty="0" err="1">
                <a:solidFill>
                  <a:srgbClr val="C00000"/>
                </a:solidFill>
              </a:rPr>
              <a:t>К.А.Тимирязева</a:t>
            </a:r>
            <a:r>
              <a:rPr lang="ru-RU" i="1" dirty="0">
                <a:solidFill>
                  <a:srgbClr val="C00000"/>
                </a:solidFill>
              </a:rPr>
              <a:t> РАН разработаны способы </a:t>
            </a:r>
            <a:r>
              <a:rPr lang="ru-RU" i="1" dirty="0" err="1">
                <a:solidFill>
                  <a:srgbClr val="C00000"/>
                </a:solidFill>
              </a:rPr>
              <a:t>криосохранения</a:t>
            </a:r>
            <a:r>
              <a:rPr lang="ru-RU" i="1" dirty="0">
                <a:solidFill>
                  <a:srgbClr val="C00000"/>
                </a:solidFill>
              </a:rPr>
              <a:t> более </a:t>
            </a:r>
            <a:r>
              <a:rPr lang="ru-RU" i="1" dirty="0">
                <a:solidFill>
                  <a:schemeClr val="bg1"/>
                </a:solidFill>
              </a:rPr>
              <a:t>20</a:t>
            </a:r>
            <a:r>
              <a:rPr lang="ru-RU" i="1" dirty="0">
                <a:solidFill>
                  <a:srgbClr val="C00000"/>
                </a:solidFill>
              </a:rPr>
              <a:t> клеточных штаммов, полученных из </a:t>
            </a:r>
            <a:r>
              <a:rPr lang="ru-RU" i="1" dirty="0">
                <a:solidFill>
                  <a:schemeClr val="bg1"/>
                </a:solidFill>
              </a:rPr>
              <a:t>13 </a:t>
            </a:r>
            <a:r>
              <a:rPr lang="ru-RU" i="1" dirty="0">
                <a:solidFill>
                  <a:srgbClr val="C00000"/>
                </a:solidFill>
              </a:rPr>
              <a:t>видов растений, и меристем земляники, наперстянки, ромашки, малины, гвоздики и картофеля. Из них </a:t>
            </a:r>
            <a:r>
              <a:rPr lang="ru-RU" i="1" dirty="0">
                <a:solidFill>
                  <a:schemeClr val="bg1"/>
                </a:solidFill>
              </a:rPr>
              <a:t>14</a:t>
            </a:r>
            <a:r>
              <a:rPr lang="ru-RU" i="1" dirty="0">
                <a:solidFill>
                  <a:srgbClr val="C00000"/>
                </a:solidFill>
              </a:rPr>
              <a:t> штаммов - продуценты экономически важных веществ. Полное восстановление роста культур получено после </a:t>
            </a:r>
            <a:r>
              <a:rPr lang="ru-RU" i="1" dirty="0">
                <a:solidFill>
                  <a:schemeClr val="bg1"/>
                </a:solidFill>
              </a:rPr>
              <a:t>25</a:t>
            </a:r>
            <a:r>
              <a:rPr lang="ru-RU" i="1" dirty="0">
                <a:solidFill>
                  <a:srgbClr val="C00000"/>
                </a:solidFill>
              </a:rPr>
              <a:t> лет хранения. Возобновленные культуры сохранили все свои основные характеристики, клетки картофеля, моркови и меристемы регенерировали растения. Кроме того, в </a:t>
            </a:r>
            <a:r>
              <a:rPr lang="ru-RU" i="1" dirty="0" err="1">
                <a:solidFill>
                  <a:srgbClr val="C00000"/>
                </a:solidFill>
              </a:rPr>
              <a:t>криобанке</a:t>
            </a:r>
            <a:r>
              <a:rPr lang="ru-RU" i="1" dirty="0">
                <a:solidFill>
                  <a:srgbClr val="C00000"/>
                </a:solidFill>
              </a:rPr>
              <a:t> хранятся семена более 100 видов охраняемых растений, собранных сотрудниками разных институтов на пространстве от Балтики до Курил.</a:t>
            </a:r>
          </a:p>
          <a:p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5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r>
              <a:rPr lang="ru-RU" sz="4000" i="1" dirty="0"/>
              <a:t>У некоторых видов растений рекомбинации, возникающие при развитии семян, могут привести к разрушению ценных комплексов генов, накопленных в течение длительного времени. </a:t>
            </a:r>
            <a:r>
              <a:rPr lang="ru-RU" sz="4000" dirty="0"/>
              <a:t>В связи с этим возникает необходимость в длительном хранении живой ткани </a:t>
            </a:r>
            <a:r>
              <a:rPr lang="ru-RU" sz="4000" u="sng" dirty="0"/>
              <a:t>в вегетативной форме.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00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9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5721499"/>
          </a:xfrm>
        </p:spPr>
        <p:txBody>
          <a:bodyPr>
            <a:normAutofit/>
          </a:bodyPr>
          <a:lstStyle/>
          <a:p>
            <a:r>
              <a:rPr lang="ru-RU" dirty="0"/>
              <a:t>При получении клеточных линий с полезными признаками встает проблема сохранения этих признаков. </a:t>
            </a:r>
            <a:r>
              <a:rPr lang="ru-RU" u="sng" dirty="0"/>
              <a:t>Растения могут хранить генетическую информацию в семенах,</a:t>
            </a:r>
            <a:r>
              <a:rPr lang="ru-RU" dirty="0"/>
              <a:t> однако этот источник не вполне надежен, так как со временем из-за мутаций всхожесть семян падает. Кроме того, некоторые растения размножаются только вегетативно. Этим обусловлена </a:t>
            </a:r>
            <a:r>
              <a:rPr lang="ru-RU" u="sng" dirty="0"/>
              <a:t>необходимость сохранения части материала </a:t>
            </a:r>
            <a:r>
              <a:rPr lang="ru-RU" u="sng" dirty="0" err="1"/>
              <a:t>in</a:t>
            </a:r>
            <a:r>
              <a:rPr lang="ru-RU" u="sng" dirty="0"/>
              <a:t> </a:t>
            </a:r>
            <a:r>
              <a:rPr lang="ru-RU" u="sng" dirty="0" err="1"/>
              <a:t>vitro</a:t>
            </a:r>
            <a:r>
              <a:rPr lang="ru-RU" u="sng" dirty="0" smtClean="0"/>
              <a:t>.</a:t>
            </a:r>
            <a:endParaRPr lang="ru-RU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304256"/>
          </a:xfrm>
        </p:spPr>
        <p:txBody>
          <a:bodyPr>
            <a:noAutofit/>
          </a:bodyPr>
          <a:lstStyle/>
          <a:p>
            <a:pPr indent="447675" algn="l"/>
            <a:r>
              <a:rPr lang="ru-RU" sz="2900" dirty="0">
                <a:solidFill>
                  <a:srgbClr val="993300"/>
                </a:solidFill>
              </a:rPr>
              <a:t>В настоящее время один из наиболее перспективных способов сохранения генофонда высших растений представляет собой  культивирование </a:t>
            </a:r>
            <a:r>
              <a:rPr lang="ru-RU" sz="2900" dirty="0" err="1">
                <a:solidFill>
                  <a:srgbClr val="993300"/>
                </a:solidFill>
              </a:rPr>
              <a:t>in</a:t>
            </a:r>
            <a:r>
              <a:rPr lang="ru-RU" sz="2900" dirty="0">
                <a:solidFill>
                  <a:srgbClr val="993300"/>
                </a:solidFill>
              </a:rPr>
              <a:t> </a:t>
            </a:r>
            <a:r>
              <a:rPr lang="ru-RU" sz="2900" dirty="0" err="1">
                <a:solidFill>
                  <a:srgbClr val="993300"/>
                </a:solidFill>
              </a:rPr>
              <a:t>vitro</a:t>
            </a:r>
            <a:r>
              <a:rPr lang="ru-RU" sz="2900" dirty="0">
                <a:solidFill>
                  <a:srgbClr val="993300"/>
                </a:solidFill>
              </a:rPr>
              <a:t> клеток, тканей и органов растений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64904"/>
            <a:ext cx="8928992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Для сохранения генофонда могут быть использованы:</a:t>
            </a:r>
          </a:p>
          <a:p>
            <a:pPr lvl="0"/>
            <a:r>
              <a:rPr lang="ru-RU" dirty="0">
                <a:solidFill>
                  <a:srgbClr val="993300"/>
                </a:solidFill>
              </a:rPr>
              <a:t>протопласты;</a:t>
            </a:r>
          </a:p>
          <a:p>
            <a:pPr lvl="0"/>
            <a:r>
              <a:rPr lang="ru-RU" dirty="0"/>
              <a:t>суспензионные культуры клеток;</a:t>
            </a:r>
          </a:p>
          <a:p>
            <a:pPr lvl="0"/>
            <a:r>
              <a:rPr lang="ru-RU" dirty="0" err="1">
                <a:solidFill>
                  <a:srgbClr val="993300"/>
                </a:solidFill>
              </a:rPr>
              <a:t>каллусные</a:t>
            </a:r>
            <a:r>
              <a:rPr lang="ru-RU" dirty="0">
                <a:solidFill>
                  <a:srgbClr val="993300"/>
                </a:solidFill>
              </a:rPr>
              <a:t> культуры;</a:t>
            </a:r>
          </a:p>
          <a:p>
            <a:pPr lvl="0"/>
            <a:r>
              <a:rPr lang="ru-RU" dirty="0"/>
              <a:t>пыльца и пыльники;</a:t>
            </a:r>
          </a:p>
          <a:p>
            <a:pPr lvl="0"/>
            <a:r>
              <a:rPr lang="ru-RU" dirty="0">
                <a:solidFill>
                  <a:srgbClr val="993300"/>
                </a:solidFill>
              </a:rPr>
              <a:t>культуры меристем побегов;</a:t>
            </a:r>
          </a:p>
          <a:p>
            <a:pPr lvl="0"/>
            <a:r>
              <a:rPr lang="ru-RU" dirty="0"/>
              <a:t>зародыши;</a:t>
            </a:r>
          </a:p>
          <a:p>
            <a:pPr lvl="0"/>
            <a:r>
              <a:rPr lang="ru-RU" dirty="0" err="1">
                <a:solidFill>
                  <a:srgbClr val="993300"/>
                </a:solidFill>
              </a:rPr>
              <a:t>асептически</a:t>
            </a:r>
            <a:r>
              <a:rPr lang="ru-RU" dirty="0">
                <a:solidFill>
                  <a:srgbClr val="993300"/>
                </a:solidFill>
              </a:rPr>
              <a:t> выращиваемые целые растения</a:t>
            </a:r>
            <a:r>
              <a:rPr lang="ru-RU" dirty="0" smtClean="0">
                <a:solidFill>
                  <a:srgbClr val="993300"/>
                </a:solidFill>
              </a:rPr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44" y="2169790"/>
            <a:ext cx="2028825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r="12470"/>
          <a:stretch/>
        </p:blipFill>
        <p:spPr bwMode="auto">
          <a:xfrm>
            <a:off x="6604331" y="3927016"/>
            <a:ext cx="2466488" cy="2094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2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229600" cy="2664295"/>
          </a:xfrm>
          <a:ln cmpd="dbl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993300"/>
                </a:solidFill>
              </a:rPr>
              <a:t>В некоторых </a:t>
            </a:r>
            <a:r>
              <a:rPr lang="ru-RU" dirty="0">
                <a:solidFill>
                  <a:srgbClr val="993300"/>
                </a:solidFill>
              </a:rPr>
              <a:t>случаях удается получить новые клеточные линии, синтезирующие большее количество вторичных метаболитов, </a:t>
            </a:r>
            <a:r>
              <a:rPr lang="ru-RU" dirty="0" smtClean="0">
                <a:solidFill>
                  <a:srgbClr val="993300"/>
                </a:solidFill>
              </a:rPr>
              <a:t>т.е. </a:t>
            </a:r>
            <a:r>
              <a:rPr lang="ru-RU" dirty="0">
                <a:solidFill>
                  <a:srgbClr val="993300"/>
                </a:solidFill>
              </a:rPr>
              <a:t>более продуктивные, которые тоже нуждаются в сохранении</a:t>
            </a:r>
            <a:r>
              <a:rPr lang="ru-RU" dirty="0" smtClean="0">
                <a:solidFill>
                  <a:srgbClr val="993300"/>
                </a:solidFill>
              </a:rPr>
              <a:t>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3501008"/>
            <a:ext cx="8733656" cy="3168352"/>
          </a:xfrm>
          <a:prstGeom prst="rect">
            <a:avLst/>
          </a:prstGeom>
          <a:ln cmpd="thickThin">
            <a:solidFill>
              <a:schemeClr val="tx2">
                <a:lumMod val="2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i="1" dirty="0" smtClean="0"/>
              <a:t>Для исследования физиологических и биохимических процессов, протекающих в тканях, требуются исходные культуры, чем вызвана необходимость сохранять материал в течение определенного промежутка времени, когда идут серийные эксперименты. Это делает проблему сохранения генофонда весьма актуальной.</a:t>
            </a: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3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6895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993300"/>
                </a:solidFill>
              </a:rPr>
              <a:t>При пассаже клеточных культур </a:t>
            </a:r>
            <a:r>
              <a:rPr lang="ru-RU" sz="3000" dirty="0">
                <a:solidFill>
                  <a:srgbClr val="993300"/>
                </a:solidFill>
              </a:rPr>
              <a:t>возникает опасность </a:t>
            </a:r>
            <a:r>
              <a:rPr lang="ru-RU" sz="3000" dirty="0" err="1">
                <a:solidFill>
                  <a:srgbClr val="993300"/>
                </a:solidFill>
              </a:rPr>
              <a:t>сомаклональной</a:t>
            </a:r>
            <a:r>
              <a:rPr lang="ru-RU" sz="3000" dirty="0">
                <a:solidFill>
                  <a:srgbClr val="993300"/>
                </a:solidFill>
              </a:rPr>
              <a:t> изменчивости, накопления мутаций, контаминаций (заражения чужеродным генетическим материалом). Это также требует определенных финансовых и трудовых затрат (необходимость частых пересадок, расходы, связанные со средой и т.д.).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77072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Существует разные подходы к сохранению культур:</a:t>
            </a:r>
          </a:p>
          <a:p>
            <a:r>
              <a:rPr lang="ru-RU" sz="2800" b="1" dirty="0"/>
              <a:t>- </a:t>
            </a:r>
            <a:r>
              <a:rPr lang="ru-RU" sz="2800" b="1" dirty="0" err="1"/>
              <a:t>криосохранение</a:t>
            </a:r>
            <a:r>
              <a:rPr lang="ru-RU" sz="2800" b="1" dirty="0"/>
              <a:t>,</a:t>
            </a:r>
          </a:p>
          <a:p>
            <a:r>
              <a:rPr lang="ru-RU" sz="2800" b="1" dirty="0"/>
              <a:t>- замедление роста, </a:t>
            </a:r>
          </a:p>
          <a:p>
            <a:r>
              <a:rPr lang="ru-RU" sz="2800" b="1" dirty="0"/>
              <a:t>- сушка (распылительная и лиофильная) – </a:t>
            </a:r>
            <a:r>
              <a:rPr lang="ru-RU" sz="2000" b="1" dirty="0">
                <a:solidFill>
                  <a:srgbClr val="FF0000"/>
                </a:solidFill>
              </a:rPr>
              <a:t>для клеток микроорганизмов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4077072"/>
            <a:ext cx="8784976" cy="0"/>
          </a:xfrm>
          <a:prstGeom prst="line">
            <a:avLst/>
          </a:prstGeom>
          <a:ln w="34925" cap="rnd" cmpd="dbl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067944" y="5003475"/>
            <a:ext cx="324036" cy="864096"/>
          </a:xfrm>
          <a:prstGeom prst="rightBrace">
            <a:avLst>
              <a:gd name="adj1" fmla="val 33987"/>
              <a:gd name="adj2" fmla="val 509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55054" y="5255459"/>
            <a:ext cx="1706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растений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7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20080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Например, в Отделе биологии клетки и биотехнологии института физиологии растений РАН в виде растущих коллекций </a:t>
            </a:r>
            <a:r>
              <a:rPr lang="ru-RU" i="1" dirty="0" smtClean="0"/>
              <a:t>поддерживаются</a:t>
            </a:r>
          </a:p>
          <a:p>
            <a:r>
              <a:rPr lang="ru-RU" i="1" dirty="0" smtClean="0"/>
              <a:t> </a:t>
            </a:r>
            <a:r>
              <a:rPr lang="ru-RU" i="1" dirty="0"/>
              <a:t>182 вида растений, из них в виде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каллусов и суспензии – 85, </a:t>
            </a:r>
            <a:r>
              <a:rPr lang="ru-RU" i="1" dirty="0">
                <a:solidFill>
                  <a:srgbClr val="993300"/>
                </a:solidFill>
              </a:rPr>
              <a:t>растения в пробирках – 97. </a:t>
            </a:r>
            <a:r>
              <a:rPr lang="ru-RU" i="1" dirty="0"/>
              <a:t>Наиболее длительно сохраняемыми являются культуры раувольфии змеевидной и женьшеня настоящего, которые хранятся уже в течение 40 лет.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00" y="116632"/>
            <a:ext cx="2268252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75400"/>
            <a:ext cx="2462039" cy="1638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76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2216</Words>
  <Application>Microsoft Office PowerPoint</Application>
  <PresentationFormat>Экран (4:3)</PresentationFormat>
  <Paragraphs>196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Лекция 8. МЕТОДЫ СОХРАНЕНИЯ ГЕНОФОНДА.КРИОСОХРАНЕНИЕ БИОЛОГИЧЕСКИХ ОБЪЕКТОВ</vt:lpstr>
      <vt:lpstr>1. Методы сохранения генофонда растений</vt:lpstr>
      <vt:lpstr>Презентация PowerPoint</vt:lpstr>
      <vt:lpstr>Презентация PowerPoint</vt:lpstr>
      <vt:lpstr>Презентация PowerPoint</vt:lpstr>
      <vt:lpstr>В настоящее время один из наиболее перспективных способов сохранения генофонда высших растений представляет собой  культивирование in vitro клеток, тканей и органов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Задачи и значение криосохранения растительного генофонда </vt:lpstr>
      <vt:lpstr>Презентация PowerPoint</vt:lpstr>
      <vt:lpstr>Презентация PowerPoint</vt:lpstr>
      <vt:lpstr>Для растительных клеток часто требуется предварительное культивирование в особых условиях.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криосохранения разных объектов требуются различные подходы и условия, начиная с самого начального этапа работы.</vt:lpstr>
      <vt:lpstr>Презентация PowerPoint</vt:lpstr>
      <vt:lpstr>Презентация PowerPoint</vt:lpstr>
      <vt:lpstr>Презентация PowerPoint</vt:lpstr>
      <vt:lpstr>Образец криобанка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7. МЕТОДЫ СОХРАНЕНИЯ ГЕНОФОНДА.КРИОСОХРАНЕНИЕ БИОЛОГИЧЕСКИХ ОБЪЕКТОВ</dc:title>
  <cp:lastModifiedBy>Люба</cp:lastModifiedBy>
  <cp:revision>35</cp:revision>
  <cp:lastPrinted>2016-11-11T08:07:55Z</cp:lastPrinted>
  <dcterms:modified xsi:type="dcterms:W3CDTF">2021-08-18T14:15:40Z</dcterms:modified>
</cp:coreProperties>
</file>